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36" autoAdjust="0"/>
    <p:restoredTop sz="94660"/>
  </p:normalViewPr>
  <p:slideViewPr>
    <p:cSldViewPr snapToGrid="0">
      <p:cViewPr varScale="1">
        <p:scale>
          <a:sx n="65" d="100"/>
          <a:sy n="65" d="100"/>
        </p:scale>
        <p:origin x="-99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ru-RU" smtClean="0"/>
              <a:t>Образец заголовка</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2EFF58C-3BF2-485B-9D11-0474E28DC5B7}"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50268905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2EFF58C-3BF2-485B-9D11-0474E28DC5B7}"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343739553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2EFF58C-3BF2-485B-9D11-0474E28DC5B7}"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203713407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2EFF58C-3BF2-485B-9D11-0474E28DC5B7}" type="datetimeFigureOut">
              <a:rPr lang="en-US" smtClean="0"/>
              <a:t>6/14/2019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357703495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2EFF58C-3BF2-485B-9D11-0474E28DC5B7}" type="datetimeFigureOut">
              <a:rPr lang="en-US" smtClean="0"/>
              <a:t>6/14/2019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176518634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7" name="Date Placeholder 2"/>
          <p:cNvSpPr>
            <a:spLocks noGrp="1"/>
          </p:cNvSpPr>
          <p:nvPr>
            <p:ph type="dt" sz="half" idx="10"/>
          </p:nvPr>
        </p:nvSpPr>
        <p:spPr/>
        <p:txBody>
          <a:bodyPr/>
          <a:lstStyle/>
          <a:p>
            <a:fld id="{32EFF58C-3BF2-485B-9D11-0474E28DC5B7}" type="datetimeFigureOut">
              <a:rPr lang="en-US" smtClean="0"/>
              <a:t>6/14/2019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98187732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2EFF58C-3BF2-485B-9D11-0474E28DC5B7}" type="datetimeFigureOut">
              <a:rPr lang="en-US" smtClean="0"/>
              <a:t>6/14/2019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136147787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4"/>
          <p:cNvSpPr>
            <a:spLocks noGrp="1"/>
          </p:cNvSpPr>
          <p:nvPr>
            <p:ph type="dt" sz="half" idx="10"/>
          </p:nvPr>
        </p:nvSpPr>
        <p:spPr/>
        <p:txBody>
          <a:bodyPr/>
          <a:lstStyle/>
          <a:p>
            <a:fld id="{32EFF58C-3BF2-485B-9D11-0474E28DC5B7}" type="datetimeFigureOut">
              <a:rPr lang="en-US" smtClean="0"/>
              <a:t>6/14/2019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108882387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2EFF58C-3BF2-485B-9D11-0474E28DC5B7}" type="datetimeFigureOut">
              <a:rPr lang="en-US" smtClean="0"/>
              <a:t>6/14/2019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232617270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2EFF58C-3BF2-485B-9D11-0474E28DC5B7}" type="datetimeFigureOut">
              <a:rPr lang="en-US" smtClean="0"/>
              <a:t>6/14/2019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396948912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ru-RU" smtClean="0"/>
              <a:t>Образец заголовка</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32EFF58C-3BF2-485B-9D11-0474E28DC5B7}"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60632966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ru-RU" smtClean="0"/>
              <a:t>Образец заголовка</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4" name="Date Placeholder 3"/>
          <p:cNvSpPr>
            <a:spLocks noGrp="1"/>
          </p:cNvSpPr>
          <p:nvPr>
            <p:ph type="dt" sz="half" idx="10"/>
          </p:nvPr>
        </p:nvSpPr>
        <p:spPr/>
        <p:txBody>
          <a:bodyPr/>
          <a:lstStyle/>
          <a:p>
            <a:fld id="{32EFF58C-3BF2-485B-9D11-0474E28DC5B7}"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5B301-5EA2-484D-B2D9-C3787DE123D7}"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9400674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2EFF58C-3BF2-485B-9D11-0474E28DC5B7}"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94421528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2EFF58C-3BF2-485B-9D11-0474E28DC5B7}" type="datetimeFigureOut">
              <a:rPr lang="en-US" smtClean="0"/>
              <a:t>6/14/2019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57907540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u-RU" smtClean="0"/>
              <a:t>Образец заголовка</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2EFF58C-3BF2-485B-9D11-0474E28DC5B7}" type="datetimeFigureOut">
              <a:rPr lang="en-US" smtClean="0"/>
              <a:t>6/14/2019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91971184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2EFF58C-3BF2-485B-9D11-0474E28DC5B7}"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257879412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2EFF58C-3BF2-485B-9D11-0474E28DC5B7}" type="datetimeFigureOut">
              <a:rPr lang="en-US" smtClean="0"/>
              <a:t>6/14/2019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35B301-5EA2-484D-B2D9-C3787DE123D7}" type="slidenum">
              <a:rPr lang="en-US" smtClean="0"/>
              <a:t>‹#›</a:t>
            </a:fld>
            <a:endParaRPr lang="en-US"/>
          </a:p>
        </p:txBody>
      </p:sp>
    </p:spTree>
    <p:extLst>
      <p:ext uri="{BB962C8B-B14F-4D97-AF65-F5344CB8AC3E}">
        <p14:creationId xmlns:p14="http://schemas.microsoft.com/office/powerpoint/2010/main" val="119598120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2EFF58C-3BF2-485B-9D11-0474E28DC5B7}" type="datetimeFigureOut">
              <a:rPr lang="en-US" smtClean="0"/>
              <a:t>6/14/2019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C35B301-5EA2-484D-B2D9-C3787DE123D7}" type="slidenum">
              <a:rPr lang="en-US" smtClean="0"/>
              <a:t>‹#›</a:t>
            </a:fld>
            <a:endParaRPr lang="en-US"/>
          </a:p>
        </p:txBody>
      </p:sp>
    </p:spTree>
    <p:extLst>
      <p:ext uri="{BB962C8B-B14F-4D97-AF65-F5344CB8AC3E}">
        <p14:creationId xmlns:p14="http://schemas.microsoft.com/office/powerpoint/2010/main" val="2517422442"/>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http://agrolicey.uz.ua/images/krimage001.jpg" TargetMode="External"/><Relationship Id="rId18" Type="http://schemas.openxmlformats.org/officeDocument/2006/relationships/image" Target="../media/image19.jpeg"/><Relationship Id="rId26" Type="http://schemas.openxmlformats.org/officeDocument/2006/relationships/image" Target="../media/image23.jpeg"/><Relationship Id="rId3" Type="http://schemas.openxmlformats.org/officeDocument/2006/relationships/image" Target="http://agrolicey.uz.ua/images/pioimage009.jpg" TargetMode="External"/><Relationship Id="rId21" Type="http://schemas.openxmlformats.org/officeDocument/2006/relationships/image" Target="http://agrolicey.uz.ua/images/image009.jpg" TargetMode="External"/><Relationship Id="rId7" Type="http://schemas.openxmlformats.org/officeDocument/2006/relationships/image" Target="http://agrolicey.uz.ua/images/mbkimage002.png" TargetMode="External"/><Relationship Id="rId12" Type="http://schemas.openxmlformats.org/officeDocument/2006/relationships/image" Target="../media/image16.jpeg"/><Relationship Id="rId17" Type="http://schemas.openxmlformats.org/officeDocument/2006/relationships/image" Target="http://zpto.ues.by/images/news/2019/FKO_01.jpg" TargetMode="External"/><Relationship Id="rId25" Type="http://schemas.openxmlformats.org/officeDocument/2006/relationships/image" Target="http://agrolicey.uz.ua/images/laimage001.jpg" TargetMode="External"/><Relationship Id="rId2" Type="http://schemas.openxmlformats.org/officeDocument/2006/relationships/image" Target="../media/image11.jpeg"/><Relationship Id="rId16" Type="http://schemas.openxmlformats.org/officeDocument/2006/relationships/image" Target="../media/image18.jpeg"/><Relationship Id="rId20" Type="http://schemas.openxmlformats.org/officeDocument/2006/relationships/image" Target="../media/image20.jpeg"/><Relationship Id="rId29" Type="http://schemas.openxmlformats.org/officeDocument/2006/relationships/image" Target="http://agrolicey.uz.ua/images/pimage001.jpg" TargetMode="Externa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http://agrolicey.uz.ua/images/mbkimage004.jpg" TargetMode="External"/><Relationship Id="rId24" Type="http://schemas.openxmlformats.org/officeDocument/2006/relationships/image" Target="../media/image22.jpeg"/><Relationship Id="rId32" Type="http://schemas.openxmlformats.org/officeDocument/2006/relationships/image" Target="../media/image26.jpeg"/><Relationship Id="rId5" Type="http://schemas.openxmlformats.org/officeDocument/2006/relationships/image" Target="http://agrolicey.uz.ua/images/pioimage006.jpg" TargetMode="External"/><Relationship Id="rId15" Type="http://schemas.openxmlformats.org/officeDocument/2006/relationships/image" Target="http://agrolicey.uz.ua/images/krimage002.jpg" TargetMode="External"/><Relationship Id="rId23" Type="http://schemas.openxmlformats.org/officeDocument/2006/relationships/image" Target="http://agrolicey.uz.ua/images/image010.jpg" TargetMode="External"/><Relationship Id="rId28" Type="http://schemas.openxmlformats.org/officeDocument/2006/relationships/image" Target="../media/image24.jpeg"/><Relationship Id="rId10" Type="http://schemas.openxmlformats.org/officeDocument/2006/relationships/image" Target="../media/image15.jpeg"/><Relationship Id="rId19" Type="http://schemas.openxmlformats.org/officeDocument/2006/relationships/image" Target="http://agrolicey.uz.ua/images/image004.jpg" TargetMode="External"/><Relationship Id="rId31" Type="http://schemas.openxmlformats.org/officeDocument/2006/relationships/image" Target="http://agrolicey.uz.ua/thumbnails/18.11.19_1_.jpg" TargetMode="External"/><Relationship Id="rId4" Type="http://schemas.openxmlformats.org/officeDocument/2006/relationships/image" Target="../media/image12.jpeg"/><Relationship Id="rId9" Type="http://schemas.openxmlformats.org/officeDocument/2006/relationships/image" Target="http://agrolicey.uz.ua/images/mbkimage003.jpg" TargetMode="External"/><Relationship Id="rId14" Type="http://schemas.openxmlformats.org/officeDocument/2006/relationships/image" Target="../media/image17.jpeg"/><Relationship Id="rId22" Type="http://schemas.openxmlformats.org/officeDocument/2006/relationships/image" Target="../media/image21.jpeg"/><Relationship Id="rId27" Type="http://schemas.openxmlformats.org/officeDocument/2006/relationships/image" Target="http://agrolicey.uz.ua/images/rmage001.jpg" TargetMode="External"/><Relationship Id="rId30"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g"/><Relationship Id="rId7" Type="http://schemas.openxmlformats.org/officeDocument/2006/relationships/image" Target="../media/image42.jp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image" Target="../media/image3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3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6.jpg"/><Relationship Id="rId7" Type="http://schemas.openxmlformats.org/officeDocument/2006/relationships/image" Target="../media/image80.jpg"/><Relationship Id="rId2" Type="http://schemas.openxmlformats.org/officeDocument/2006/relationships/image" Target="../media/image75.jpg"/><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jpg"/><Relationship Id="rId4" Type="http://schemas.openxmlformats.org/officeDocument/2006/relationships/image" Target="../media/image7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508409"/>
            <a:ext cx="8938846" cy="6217706"/>
          </a:xfrm>
          <a:noFill/>
          <a:ln>
            <a:noFill/>
          </a:ln>
        </p:spPr>
        <p:style>
          <a:lnRef idx="0">
            <a:scrgbClr r="0" g="0" b="0"/>
          </a:lnRef>
          <a:fillRef idx="0">
            <a:scrgbClr r="0" g="0" b="0"/>
          </a:fillRef>
          <a:effectRef idx="0">
            <a:scrgbClr r="0" g="0" b="0"/>
          </a:effectRef>
          <a:fontRef idx="minor">
            <a:schemeClr val="dk1"/>
          </a:fontRef>
        </p:style>
        <p:txBody>
          <a:bodyPr anchor="t">
            <a:noAutofit/>
          </a:bodyPr>
          <a:lstStyle/>
          <a:p>
            <a:pPr algn="ctr">
              <a:spcAft>
                <a:spcPts val="0"/>
              </a:spcAft>
            </a:pPr>
            <a:r>
              <a:rPr lang="uk-UA" sz="28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Звіт директора </a:t>
            </a:r>
            <a:r>
              <a:rPr lang="en-US" sz="16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n-US" sz="16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28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ДПТНЗ «МПАЛ ім. М. </a:t>
            </a:r>
            <a:r>
              <a:rPr lang="uk-UA" sz="2800" b="1"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Данканича</a:t>
            </a:r>
            <a:r>
              <a:rPr lang="uk-UA" sz="28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n-US" sz="16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28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Ковбаско В.В.</a:t>
            </a:r>
            <a:r>
              <a:rPr lang="en-US" sz="16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n-US" sz="16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28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за звітній період</a:t>
            </a:r>
            <a:r>
              <a:rPr lang="en-US" sz="16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r>
            <a:br>
              <a:rPr lang="en-US" sz="1600" b="1"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uk-UA" sz="28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(2018-2019 р</a:t>
            </a:r>
            <a:r>
              <a:rPr lang="uk-UA" sz="2800"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800" dirty="0">
              <a:solidFill>
                <a:schemeClr val="tx1"/>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8675" y="2896009"/>
            <a:ext cx="2764361" cy="1842907"/>
          </a:xfrm>
          <a:prstGeom prst="rect">
            <a:avLst/>
          </a:prstGeo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6536" y="2896009"/>
            <a:ext cx="2494830" cy="1812775"/>
          </a:xfrm>
          <a:prstGeom prst="rect">
            <a:avLst/>
          </a:prstGeom>
        </p:spPr>
      </p:pic>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2174" y="4742733"/>
            <a:ext cx="2764361" cy="1842907"/>
          </a:xfrm>
          <a:prstGeom prst="rect">
            <a:avLst/>
          </a:prstGeom>
        </p:spPr>
      </p:pic>
      <p:pic>
        <p:nvPicPr>
          <p:cNvPr id="11" name="Рисунок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6535" y="4714517"/>
            <a:ext cx="2494830" cy="1871123"/>
          </a:xfrm>
          <a:prstGeom prst="rect">
            <a:avLst/>
          </a:prstGeom>
        </p:spPr>
      </p:pic>
      <p:pic>
        <p:nvPicPr>
          <p:cNvPr id="12" name="Рисунок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91198" y="3887499"/>
            <a:ext cx="2377460" cy="2172507"/>
          </a:xfrm>
          <a:prstGeom prst="rect">
            <a:avLst/>
          </a:prstGeom>
        </p:spPr>
      </p:pic>
    </p:spTree>
    <p:extLst>
      <p:ext uri="{BB962C8B-B14F-4D97-AF65-F5344CB8AC3E}">
        <p14:creationId xmlns:p14="http://schemas.microsoft.com/office/powerpoint/2010/main" val="244971649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40676"/>
            <a:ext cx="9598269" cy="1912241"/>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pPr algn="ctr"/>
            <a:r>
              <a:rPr lang="uk-UA" sz="4000" b="1" dirty="0">
                <a:latin typeface="Times New Roman" panose="02020603050405020304" pitchFamily="18" charset="0"/>
                <a:cs typeface="Times New Roman" panose="02020603050405020304" pitchFamily="18" charset="0"/>
              </a:rPr>
              <a:t>Звіт директора </a:t>
            </a:r>
            <a:r>
              <a:rPr lang="en-US" sz="4000" b="1" dirty="0">
                <a:latin typeface="Times New Roman" panose="02020603050405020304" pitchFamily="18" charset="0"/>
                <a:cs typeface="Times New Roman" panose="02020603050405020304" pitchFamily="18" charset="0"/>
              </a:rPr>
              <a:t/>
            </a:r>
            <a:br>
              <a:rPr lang="en-US" sz="4000" b="1" dirty="0">
                <a:latin typeface="Times New Roman" panose="02020603050405020304" pitchFamily="18" charset="0"/>
                <a:cs typeface="Times New Roman" panose="02020603050405020304" pitchFamily="18" charset="0"/>
              </a:rPr>
            </a:br>
            <a:r>
              <a:rPr lang="uk-UA" sz="4000" b="1" dirty="0">
                <a:latin typeface="Times New Roman" panose="02020603050405020304" pitchFamily="18" charset="0"/>
                <a:cs typeface="Times New Roman" panose="02020603050405020304" pitchFamily="18" charset="0"/>
              </a:rPr>
              <a:t>ДПТНЗ «МПАЛ ім. М. </a:t>
            </a:r>
            <a:r>
              <a:rPr lang="uk-UA" sz="4000" b="1" dirty="0" err="1">
                <a:latin typeface="Times New Roman" panose="02020603050405020304" pitchFamily="18" charset="0"/>
                <a:cs typeface="Times New Roman" panose="02020603050405020304" pitchFamily="18" charset="0"/>
              </a:rPr>
              <a:t>Данканича</a:t>
            </a:r>
            <a:r>
              <a:rPr lang="uk-UA" sz="4000" b="1" dirty="0">
                <a:latin typeface="Times New Roman" panose="02020603050405020304" pitchFamily="18" charset="0"/>
                <a:cs typeface="Times New Roman" panose="02020603050405020304" pitchFamily="18" charset="0"/>
              </a:rPr>
              <a:t>» за 2018 – 2019 </a:t>
            </a:r>
            <a:r>
              <a:rPr lang="uk-UA" sz="4000" b="1" dirty="0" err="1">
                <a:latin typeface="Times New Roman" panose="02020603050405020304" pitchFamily="18" charset="0"/>
                <a:cs typeface="Times New Roman" panose="02020603050405020304" pitchFamily="18" charset="0"/>
              </a:rPr>
              <a:t>н.р</a:t>
            </a:r>
            <a:r>
              <a:rPr lang="uk-UA" sz="4000" b="1" dirty="0" smtClean="0">
                <a:latin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2052918"/>
            <a:ext cx="9598269" cy="4195481"/>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10000"/>
          </a:bodyPr>
          <a:lstStyle/>
          <a:p>
            <a:pPr marL="0" indent="0">
              <a:buNone/>
            </a:pPr>
            <a:r>
              <a:rPr lang="en-US" sz="2000" dirty="0" smtClean="0">
                <a:latin typeface="Times New Roman" panose="02020603050405020304" pitchFamily="18" charset="0"/>
                <a:cs typeface="Times New Roman" panose="02020603050405020304" pitchFamily="18" charset="0"/>
              </a:rPr>
              <a:t>	</a:t>
            </a:r>
            <a:r>
              <a:rPr lang="ru-RU" sz="2200" dirty="0" smtClean="0">
                <a:latin typeface="Times New Roman" panose="02020603050405020304" pitchFamily="18" charset="0"/>
                <a:cs typeface="Times New Roman" panose="02020603050405020304" pitchFamily="18" charset="0"/>
              </a:rPr>
              <a:t>В </a:t>
            </a:r>
            <a:r>
              <a:rPr lang="ru-RU" sz="2200" dirty="0">
                <a:latin typeface="Times New Roman" panose="02020603050405020304" pitchFamily="18" charset="0"/>
                <a:cs typeface="Times New Roman" panose="02020603050405020304" pitchFamily="18" charset="0"/>
              </a:rPr>
              <a:t>2018–2019 </a:t>
            </a:r>
            <a:r>
              <a:rPr lang="ru-RU" sz="2200" dirty="0" err="1">
                <a:latin typeface="Times New Roman" panose="02020603050405020304" pitchFamily="18" charset="0"/>
                <a:cs typeface="Times New Roman" panose="02020603050405020304" pitchFamily="18" charset="0"/>
              </a:rPr>
              <a:t>навчальному</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році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педагогічний</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колектив</a:t>
            </a:r>
            <a:r>
              <a:rPr lang="ru-RU" sz="2200" dirty="0">
                <a:latin typeface="Times New Roman" panose="02020603050405020304" pitchFamily="18" charset="0"/>
                <a:cs typeface="Times New Roman" panose="02020603050405020304" pitchFamily="18" charset="0"/>
              </a:rPr>
              <a:t> ДПТНЗ  “</a:t>
            </a:r>
            <a:r>
              <a:rPr lang="ru-RU" sz="2200" dirty="0" err="1">
                <a:latin typeface="Times New Roman" panose="02020603050405020304" pitchFamily="18" charset="0"/>
                <a:cs typeface="Times New Roman" panose="02020603050405020304" pitchFamily="18" charset="0"/>
              </a:rPr>
              <a:t>Мукачівський</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професійний</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аграрний</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ліцей</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імені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Михайла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Данканича</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працював</a:t>
            </a:r>
            <a:r>
              <a:rPr lang="ru-RU" sz="2200" dirty="0">
                <a:latin typeface="Times New Roman" panose="02020603050405020304" pitchFamily="18" charset="0"/>
                <a:cs typeface="Times New Roman" panose="02020603050405020304" pitchFamily="18" charset="0"/>
              </a:rPr>
              <a:t> над </a:t>
            </a:r>
            <a:r>
              <a:rPr lang="ru-RU" sz="2200" dirty="0" err="1">
                <a:latin typeface="Times New Roman" panose="02020603050405020304" pitchFamily="18" charset="0"/>
                <a:cs typeface="Times New Roman" panose="02020603050405020304" pitchFamily="18" charset="0"/>
              </a:rPr>
              <a:t>вдосконаленням</a:t>
            </a:r>
            <a:r>
              <a:rPr lang="ru-RU" sz="2200" dirty="0">
                <a:latin typeface="Times New Roman" panose="02020603050405020304" pitchFamily="18" charset="0"/>
                <a:cs typeface="Times New Roman" panose="02020603050405020304" pitchFamily="18" charset="0"/>
              </a:rPr>
              <a:t> форм та </a:t>
            </a:r>
            <a:r>
              <a:rPr lang="ru-RU" sz="2200" dirty="0" err="1">
                <a:latin typeface="Times New Roman" panose="02020603050405020304" pitchFamily="18" charset="0"/>
                <a:cs typeface="Times New Roman" panose="02020603050405020304" pitchFamily="18" charset="0"/>
              </a:rPr>
              <a:t>методів</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навчально-виховного</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процесу</a:t>
            </a:r>
            <a:r>
              <a:rPr lang="ru-RU" sz="2200" dirty="0">
                <a:latin typeface="Times New Roman" panose="02020603050405020304" pitchFamily="18" charset="0"/>
                <a:cs typeface="Times New Roman" panose="02020603050405020304" pitchFamily="18" charset="0"/>
              </a:rPr>
              <a:t> та </a:t>
            </a:r>
            <a:r>
              <a:rPr lang="ru-RU" sz="2200" dirty="0" err="1">
                <a:latin typeface="Times New Roman" panose="02020603050405020304" pitchFamily="18" charset="0"/>
                <a:cs typeface="Times New Roman" panose="02020603050405020304" pitchFamily="18" charset="0"/>
              </a:rPr>
              <a:t>підвищенням</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якості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підготовки</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висококваліфікованих</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робітників</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Основні</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завдання</a:t>
            </a:r>
            <a:r>
              <a:rPr lang="ru-RU" sz="2200" dirty="0">
                <a:latin typeface="Times New Roman" panose="02020603050405020304" pitchFamily="18" charset="0"/>
                <a:cs typeface="Times New Roman" panose="02020603050405020304" pitchFamily="18" charset="0"/>
              </a:rPr>
              <a:t>, </a:t>
            </a:r>
            <a:r>
              <a:rPr lang="ru-RU" sz="2200" dirty="0" err="1">
                <a:latin typeface="Times New Roman" panose="02020603050405020304" pitchFamily="18" charset="0"/>
                <a:cs typeface="Times New Roman" panose="02020603050405020304" pitchFamily="18" charset="0"/>
              </a:rPr>
              <a:t>які</a:t>
            </a:r>
            <a:r>
              <a:rPr lang="ru-RU" sz="2200" dirty="0">
                <a:latin typeface="Times New Roman" panose="02020603050405020304" pitchFamily="18" charset="0"/>
                <a:cs typeface="Times New Roman" panose="02020603050405020304" pitchFamily="18" charset="0"/>
              </a:rPr>
              <a:t> стояли перед  </a:t>
            </a:r>
            <a:r>
              <a:rPr lang="ru-RU" sz="2200" dirty="0" err="1">
                <a:latin typeface="Times New Roman" panose="02020603050405020304" pitchFamily="18" charset="0"/>
                <a:cs typeface="Times New Roman" panose="02020603050405020304" pitchFamily="18" charset="0"/>
              </a:rPr>
              <a:t>колективом</a:t>
            </a:r>
            <a:r>
              <a:rPr lang="ru-RU" sz="2200" dirty="0" smtClean="0">
                <a:latin typeface="Times New Roman" panose="02020603050405020304" pitchFamily="18" charset="0"/>
                <a:cs typeface="Times New Roman" panose="02020603050405020304" pitchFamily="18" charset="0"/>
              </a:rPr>
              <a:t>:</a:t>
            </a:r>
            <a:endParaRPr lang="en-US" sz="2200" dirty="0" smtClean="0">
              <a:latin typeface="Times New Roman" panose="02020603050405020304" pitchFamily="18" charset="0"/>
              <a:cs typeface="Times New Roman" panose="02020603050405020304" pitchFamily="18" charset="0"/>
            </a:endParaRPr>
          </a:p>
          <a:p>
            <a:r>
              <a:rPr lang="uk-UA" sz="2200" dirty="0">
                <a:latin typeface="Times New Roman" panose="02020603050405020304" pitchFamily="18" charset="0"/>
                <a:cs typeface="Times New Roman" panose="02020603050405020304" pitchFamily="18" charset="0"/>
              </a:rPr>
              <a:t>вдосконалення навчально-матеріальної бази для підготовки кваліфікованих робітників; </a:t>
            </a:r>
            <a:endParaRPr lang="en-US" sz="2200" b="1" dirty="0">
              <a:latin typeface="Times New Roman" panose="02020603050405020304" pitchFamily="18" charset="0"/>
              <a:cs typeface="Times New Roman" panose="02020603050405020304" pitchFamily="18" charset="0"/>
            </a:endParaRPr>
          </a:p>
          <a:p>
            <a:r>
              <a:rPr lang="uk-UA" sz="2200" dirty="0">
                <a:latin typeface="Times New Roman" panose="02020603050405020304" pitchFamily="18" charset="0"/>
                <a:cs typeface="Times New Roman" panose="02020603050405020304" pitchFamily="18" charset="0"/>
              </a:rPr>
              <a:t>впровадження комп’ютеризації навчального процесу, електронного обліку бібліотеки; </a:t>
            </a:r>
            <a:endParaRPr lang="en-US" sz="2200" b="1" dirty="0">
              <a:latin typeface="Times New Roman" panose="02020603050405020304" pitchFamily="18" charset="0"/>
              <a:cs typeface="Times New Roman" panose="02020603050405020304" pitchFamily="18" charset="0"/>
            </a:endParaRPr>
          </a:p>
          <a:p>
            <a:r>
              <a:rPr lang="uk-UA" sz="2200" dirty="0">
                <a:latin typeface="Times New Roman" panose="02020603050405020304" pitchFamily="18" charset="0"/>
                <a:cs typeface="Times New Roman" panose="02020603050405020304" pitchFamily="18" charset="0"/>
              </a:rPr>
              <a:t>створення належних умов для проживання учнів у гуртожитку.</a:t>
            </a:r>
            <a:endParaRPr lang="en-US" sz="2200" b="1" dirty="0">
              <a:latin typeface="Times New Roman" panose="02020603050405020304" pitchFamily="18" charset="0"/>
              <a:cs typeface="Times New Roman" panose="02020603050405020304" pitchFamily="18" charset="0"/>
            </a:endParaRPr>
          </a:p>
          <a:p>
            <a:r>
              <a:rPr lang="uk-UA" sz="2200" dirty="0">
                <a:latin typeface="Times New Roman" panose="02020603050405020304" pitchFamily="18" charset="0"/>
                <a:cs typeface="Times New Roman" panose="02020603050405020304" pitchFamily="18" charset="0"/>
              </a:rPr>
              <a:t>вдосконалення всіх форм організації </a:t>
            </a:r>
            <a:r>
              <a:rPr lang="uk-UA" sz="2200" dirty="0" err="1">
                <a:latin typeface="Times New Roman" panose="02020603050405020304" pitchFamily="18" charset="0"/>
                <a:cs typeface="Times New Roman" panose="02020603050405020304" pitchFamily="18" charset="0"/>
              </a:rPr>
              <a:t>позанавчальної</a:t>
            </a:r>
            <a:r>
              <a:rPr lang="uk-UA" sz="2200" dirty="0">
                <a:latin typeface="Times New Roman" panose="02020603050405020304" pitchFamily="18" charset="0"/>
                <a:cs typeface="Times New Roman" panose="02020603050405020304" pitchFamily="18" charset="0"/>
              </a:rPr>
              <a:t> роботи</a:t>
            </a:r>
            <a:r>
              <a:rPr lang="uk-UA" sz="2200" dirty="0" smtClean="0">
                <a:latin typeface="Times New Roman" panose="02020603050405020304" pitchFamily="18" charset="0"/>
                <a:cs typeface="Times New Roman" panose="02020603050405020304" pitchFamily="18" charset="0"/>
              </a:rPr>
              <a:t>;</a:t>
            </a:r>
            <a:endParaRPr lang="en-US" sz="2200" dirty="0" smtClean="0">
              <a:latin typeface="Times New Roman" panose="02020603050405020304" pitchFamily="18" charset="0"/>
              <a:cs typeface="Times New Roman" panose="02020603050405020304" pitchFamily="18" charset="0"/>
            </a:endParaRPr>
          </a:p>
          <a:p>
            <a:pPr marL="0" lvl="0" indent="0">
              <a:buNone/>
            </a:pP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919283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31631" y="1183786"/>
            <a:ext cx="9404838" cy="487411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pPr marL="0" indent="0">
              <a:buNone/>
            </a:pPr>
            <a:r>
              <a:rPr lang="en-US" sz="2400"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Педколектив</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навчального</a:t>
            </a:r>
            <a:r>
              <a:rPr lang="ru-RU" dirty="0" smtClean="0">
                <a:latin typeface="Times New Roman" panose="02020603050405020304" pitchFamily="18" charset="0"/>
                <a:cs typeface="Times New Roman" panose="02020603050405020304" pitchFamily="18" charset="0"/>
              </a:rPr>
              <a:t> закладу в 2018-2019 </a:t>
            </a:r>
            <a:r>
              <a:rPr lang="ru-RU" dirty="0" err="1" smtClean="0">
                <a:latin typeface="Times New Roman" panose="02020603050405020304" pitchFamily="18" charset="0"/>
                <a:cs typeface="Times New Roman" panose="02020603050405020304" pitchFamily="18" charset="0"/>
              </a:rPr>
              <a:t>н.р</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розпочав</a:t>
            </a:r>
            <a:r>
              <a:rPr lang="ru-RU" dirty="0" smtClean="0">
                <a:latin typeface="Times New Roman" panose="02020603050405020304" pitchFamily="18" charset="0"/>
                <a:cs typeface="Times New Roman" panose="02020603050405020304" pitchFamily="18" charset="0"/>
              </a:rPr>
              <a:t> роботу над </a:t>
            </a:r>
            <a:r>
              <a:rPr lang="ru-RU" dirty="0" err="1" smtClean="0">
                <a:latin typeface="Times New Roman" panose="02020603050405020304" pitchFamily="18" charset="0"/>
                <a:cs typeface="Times New Roman" panose="02020603050405020304" pitchFamily="18" charset="0"/>
              </a:rPr>
              <a:t>реалізацією</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єдиної</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методичної</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проблеми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Формування</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професійної</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компетентності</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учнів</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засобами</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інформаційно-комунікаційних</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технологій</a:t>
            </a:r>
            <a:r>
              <a:rPr lang="ru-RU"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p>
          <a:p>
            <a:pPr marL="0" indent="0">
              <a:buNone/>
            </a:pPr>
            <a:r>
              <a:rPr lang="en-US" dirty="0" smtClean="0">
                <a:latin typeface="Times New Roman" panose="02020603050405020304" pitchFamily="18" charset="0"/>
                <a:cs typeface="Times New Roman" panose="02020603050405020304" pitchFamily="18" charset="0"/>
              </a:rPr>
              <a:t>	</a:t>
            </a:r>
            <a:r>
              <a:rPr lang="uk-UA" dirty="0" smtClean="0">
                <a:latin typeface="Times New Roman" panose="02020603050405020304" pitchFamily="18" charset="0"/>
                <a:cs typeface="Times New Roman" panose="02020603050405020304" pitchFamily="18" charset="0"/>
              </a:rPr>
              <a:t>Дирекція </a:t>
            </a:r>
            <a:r>
              <a:rPr lang="uk-UA" dirty="0">
                <a:latin typeface="Times New Roman" panose="02020603050405020304" pitchFamily="18" charset="0"/>
                <a:cs typeface="Times New Roman" panose="02020603050405020304" pitchFamily="18" charset="0"/>
              </a:rPr>
              <a:t>продовжує працювати над створенням умов для вирішення поставлених завдань:</a:t>
            </a:r>
            <a:endParaRPr lang="en-US" dirty="0">
              <a:latin typeface="Times New Roman" panose="02020603050405020304" pitchFamily="18" charset="0"/>
              <a:cs typeface="Times New Roman" panose="02020603050405020304" pitchFamily="18" charset="0"/>
            </a:endParaRPr>
          </a:p>
          <a:p>
            <a:pPr lvl="0"/>
            <a:r>
              <a:rPr lang="uk-UA" dirty="0">
                <a:latin typeface="Times New Roman" panose="02020603050405020304" pitchFamily="18" charset="0"/>
                <a:cs typeface="Times New Roman" panose="02020603050405020304" pitchFamily="18" charset="0"/>
              </a:rPr>
              <a:t>підвищення педагогічної майстерності, творчого потенціалу педагогів;</a:t>
            </a:r>
            <a:endParaRPr lang="en-US" dirty="0">
              <a:latin typeface="Times New Roman" panose="02020603050405020304" pitchFamily="18" charset="0"/>
              <a:cs typeface="Times New Roman" panose="02020603050405020304" pitchFamily="18" charset="0"/>
            </a:endParaRPr>
          </a:p>
          <a:p>
            <a:pPr lvl="0"/>
            <a:r>
              <a:rPr lang="uk-UA" dirty="0">
                <a:latin typeface="Times New Roman" panose="02020603050405020304" pitchFamily="18" charset="0"/>
                <a:cs typeface="Times New Roman" panose="02020603050405020304" pitchFamily="18" charset="0"/>
              </a:rPr>
              <a:t>використання набутого передового досвіду більшістю педагогів навчального закладу;</a:t>
            </a:r>
            <a:endParaRPr lang="en-US" dirty="0">
              <a:latin typeface="Times New Roman" panose="02020603050405020304" pitchFamily="18" charset="0"/>
              <a:cs typeface="Times New Roman" panose="02020603050405020304" pitchFamily="18" charset="0"/>
            </a:endParaRPr>
          </a:p>
          <a:p>
            <a:pPr lvl="0"/>
            <a:r>
              <a:rPr lang="uk-UA" dirty="0">
                <a:latin typeface="Times New Roman" panose="02020603050405020304" pitchFamily="18" charset="0"/>
                <a:cs typeface="Times New Roman" panose="02020603050405020304" pitchFamily="18" charset="0"/>
              </a:rPr>
              <a:t>вдосконалення змісту, форм і методів методичної роботи;</a:t>
            </a:r>
            <a:endParaRPr lang="en-US" dirty="0">
              <a:latin typeface="Times New Roman" panose="02020603050405020304" pitchFamily="18" charset="0"/>
              <a:cs typeface="Times New Roman" panose="02020603050405020304" pitchFamily="18" charset="0"/>
            </a:endParaRPr>
          </a:p>
          <a:p>
            <a:pPr lvl="0"/>
            <a:r>
              <a:rPr lang="uk-UA" dirty="0">
                <a:latin typeface="Times New Roman" panose="02020603050405020304" pitchFamily="18" charset="0"/>
                <a:cs typeface="Times New Roman" panose="02020603050405020304" pitchFamily="18" charset="0"/>
              </a:rPr>
              <a:t>здобуття високого рівня навчальних досягнень, вихованості й розвитку учнів.</a:t>
            </a:r>
            <a:endParaRPr lang="en-US"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786834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6"/>
            <a:ext cx="9570304" cy="87459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pPr algn="ctr"/>
            <a:r>
              <a:rPr lang="uk-UA" b="1" dirty="0">
                <a:latin typeface="Times New Roman" panose="02020603050405020304" pitchFamily="18" charset="0"/>
                <a:cs typeface="Times New Roman" panose="02020603050405020304" pitchFamily="18" charset="0"/>
              </a:rPr>
              <a:t>Кадрове забезпечення освітнього </a:t>
            </a:r>
            <a:r>
              <a:rPr lang="uk-UA" b="1" dirty="0" smtClean="0">
                <a:latin typeface="Times New Roman" panose="02020603050405020304" pitchFamily="18" charset="0"/>
                <a:cs typeface="Times New Roman" panose="02020603050405020304" pitchFamily="18" charset="0"/>
              </a:rPr>
              <a:t>процесу</a:t>
            </a:r>
            <a:endParaRPr lang="en-US" dirty="0"/>
          </a:p>
        </p:txBody>
      </p:sp>
      <p:sp>
        <p:nvSpPr>
          <p:cNvPr id="12" name="Текст 11"/>
          <p:cNvSpPr>
            <a:spLocks noGrp="1"/>
          </p:cNvSpPr>
          <p:nvPr>
            <p:ph type="body" idx="1"/>
          </p:nvPr>
        </p:nvSpPr>
        <p:spPr>
          <a:xfrm>
            <a:off x="1103313" y="1239716"/>
            <a:ext cx="4396338" cy="1241546"/>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pPr algn="just"/>
            <a:r>
              <a:rPr lang="uk-UA" sz="1800" b="0" dirty="0" smtClean="0">
                <a:solidFill>
                  <a:schemeClr val="tx1"/>
                </a:solidFill>
                <a:latin typeface="Times New Roman" panose="02020603050405020304" pitchFamily="18" charset="0"/>
                <a:cs typeface="Times New Roman" panose="02020603050405020304" pitchFamily="18" charset="0"/>
              </a:rPr>
              <a:t>В ДПТНЗ «МПАЛ  ім. М. </a:t>
            </a:r>
            <a:r>
              <a:rPr lang="uk-UA" sz="1800" b="0" dirty="0" err="1" smtClean="0">
                <a:solidFill>
                  <a:schemeClr val="tx1"/>
                </a:solidFill>
                <a:latin typeface="Times New Roman" panose="02020603050405020304" pitchFamily="18" charset="0"/>
                <a:cs typeface="Times New Roman" panose="02020603050405020304" pitchFamily="18" charset="0"/>
              </a:rPr>
              <a:t>Данканича</a:t>
            </a:r>
            <a:r>
              <a:rPr lang="uk-UA" sz="1800" b="0" dirty="0" smtClean="0">
                <a:solidFill>
                  <a:schemeClr val="tx1"/>
                </a:solidFill>
                <a:latin typeface="Times New Roman" panose="02020603050405020304" pitchFamily="18" charset="0"/>
                <a:cs typeface="Times New Roman" panose="02020603050405020304" pitchFamily="18" charset="0"/>
              </a:rPr>
              <a:t>» станом на 13 червня 2019 р. навчається </a:t>
            </a:r>
            <a:r>
              <a:rPr lang="uk-UA" sz="1800" dirty="0" smtClean="0">
                <a:solidFill>
                  <a:schemeClr val="tx1"/>
                </a:solidFill>
                <a:latin typeface="Times New Roman" panose="02020603050405020304" pitchFamily="18" charset="0"/>
                <a:cs typeface="Times New Roman" panose="02020603050405020304" pitchFamily="18" charset="0"/>
              </a:rPr>
              <a:t>359 </a:t>
            </a:r>
            <a:r>
              <a:rPr lang="uk-UA" sz="1800" b="0" dirty="0">
                <a:solidFill>
                  <a:schemeClr val="tx1"/>
                </a:solidFill>
                <a:latin typeface="Times New Roman" panose="02020603050405020304" pitchFamily="18" charset="0"/>
                <a:cs typeface="Times New Roman" panose="02020603050405020304" pitchFamily="18" charset="0"/>
              </a:rPr>
              <a:t>учнів за професіями, це</a:t>
            </a:r>
            <a:r>
              <a:rPr lang="uk-UA" sz="1800" dirty="0">
                <a:solidFill>
                  <a:schemeClr val="tx1"/>
                </a:solidFill>
                <a:latin typeface="Times New Roman" panose="02020603050405020304" pitchFamily="18" charset="0"/>
                <a:cs typeface="Times New Roman" panose="02020603050405020304" pitchFamily="18" charset="0"/>
              </a:rPr>
              <a:t> 13 </a:t>
            </a:r>
            <a:r>
              <a:rPr lang="uk-UA" sz="1800" b="0" dirty="0">
                <a:solidFill>
                  <a:schemeClr val="tx1"/>
                </a:solidFill>
                <a:latin typeface="Times New Roman" panose="02020603050405020304" pitchFamily="18" charset="0"/>
                <a:cs typeface="Times New Roman" panose="02020603050405020304" pitchFamily="18" charset="0"/>
              </a:rPr>
              <a:t>учнівських груп.</a:t>
            </a:r>
            <a:endParaRPr lang="en-US" sz="1800" b="0" dirty="0">
              <a:solidFill>
                <a:schemeClr val="tx1"/>
              </a:solidFill>
              <a:latin typeface="Times New Roman" panose="02020603050405020304" pitchFamily="18" charset="0"/>
              <a:cs typeface="Times New Roman" panose="02020603050405020304" pitchFamily="18" charset="0"/>
            </a:endParaRPr>
          </a:p>
        </p:txBody>
      </p:sp>
      <p:sp>
        <p:nvSpPr>
          <p:cNvPr id="13" name="Объект 12"/>
          <p:cNvSpPr>
            <a:spLocks noGrp="1"/>
          </p:cNvSpPr>
          <p:nvPr>
            <p:ph sz="half" idx="2"/>
          </p:nvPr>
        </p:nvSpPr>
        <p:spPr>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25000" lnSpcReduction="20000"/>
          </a:bodyPr>
          <a:lstStyle/>
          <a:p>
            <a:r>
              <a:rPr lang="uk-UA" sz="6400" b="1" dirty="0">
                <a:latin typeface="Times New Roman" panose="02020603050405020304" pitchFamily="18" charset="0"/>
                <a:cs typeface="Times New Roman" panose="02020603050405020304" pitchFamily="18" charset="0"/>
              </a:rPr>
              <a:t>5</a:t>
            </a:r>
            <a:r>
              <a:rPr lang="uk-UA" sz="6400" dirty="0">
                <a:latin typeface="Times New Roman" panose="02020603050405020304" pitchFamily="18" charset="0"/>
                <a:cs typeface="Times New Roman" panose="02020603050405020304" pitchFamily="18" charset="0"/>
              </a:rPr>
              <a:t> груп трактористів – </a:t>
            </a:r>
            <a:r>
              <a:rPr lang="uk-UA" sz="6400" b="1" dirty="0">
                <a:latin typeface="Times New Roman" panose="02020603050405020304" pitchFamily="18" charset="0"/>
                <a:cs typeface="Times New Roman" panose="02020603050405020304" pitchFamily="18" charset="0"/>
              </a:rPr>
              <a:t>134</a:t>
            </a:r>
            <a:r>
              <a:rPr lang="uk-UA" sz="6400" dirty="0">
                <a:latin typeface="Times New Roman" panose="02020603050405020304" pitchFamily="18" charset="0"/>
                <a:cs typeface="Times New Roman" panose="02020603050405020304" pitchFamily="18" charset="0"/>
              </a:rPr>
              <a:t> учні</a:t>
            </a:r>
            <a:endParaRPr lang="en-US" sz="6400" b="1" dirty="0">
              <a:latin typeface="Times New Roman" panose="02020603050405020304" pitchFamily="18" charset="0"/>
              <a:cs typeface="Times New Roman" panose="02020603050405020304" pitchFamily="18" charset="0"/>
            </a:endParaRPr>
          </a:p>
          <a:p>
            <a:r>
              <a:rPr lang="uk-UA" sz="6400" b="1" dirty="0">
                <a:latin typeface="Times New Roman" panose="02020603050405020304" pitchFamily="18" charset="0"/>
                <a:cs typeface="Times New Roman" panose="02020603050405020304" pitchFamily="18" charset="0"/>
              </a:rPr>
              <a:t>3</a:t>
            </a:r>
            <a:r>
              <a:rPr lang="uk-UA" sz="6400" dirty="0">
                <a:latin typeface="Times New Roman" panose="02020603050405020304" pitchFamily="18" charset="0"/>
                <a:cs typeface="Times New Roman" panose="02020603050405020304" pitchFamily="18" charset="0"/>
              </a:rPr>
              <a:t> групи автослюсарів – </a:t>
            </a:r>
            <a:r>
              <a:rPr lang="uk-UA" sz="6400" b="1" dirty="0">
                <a:latin typeface="Times New Roman" panose="02020603050405020304" pitchFamily="18" charset="0"/>
                <a:cs typeface="Times New Roman" panose="02020603050405020304" pitchFamily="18" charset="0"/>
              </a:rPr>
              <a:t>86 </a:t>
            </a:r>
            <a:r>
              <a:rPr lang="uk-UA" sz="6400" dirty="0">
                <a:latin typeface="Times New Roman" panose="02020603050405020304" pitchFamily="18" charset="0"/>
                <a:cs typeface="Times New Roman" panose="02020603050405020304" pitchFamily="18" charset="0"/>
              </a:rPr>
              <a:t>учнів</a:t>
            </a:r>
            <a:endParaRPr lang="en-US" sz="6400" b="1" dirty="0">
              <a:latin typeface="Times New Roman" panose="02020603050405020304" pitchFamily="18" charset="0"/>
              <a:cs typeface="Times New Roman" panose="02020603050405020304" pitchFamily="18" charset="0"/>
            </a:endParaRPr>
          </a:p>
          <a:p>
            <a:r>
              <a:rPr lang="uk-UA" sz="6400" b="1" dirty="0">
                <a:latin typeface="Times New Roman" panose="02020603050405020304" pitchFamily="18" charset="0"/>
                <a:cs typeface="Times New Roman" panose="02020603050405020304" pitchFamily="18" charset="0"/>
              </a:rPr>
              <a:t>3</a:t>
            </a:r>
            <a:r>
              <a:rPr lang="uk-UA" sz="6400" dirty="0">
                <a:latin typeface="Times New Roman" panose="02020603050405020304" pitchFamily="18" charset="0"/>
                <a:cs typeface="Times New Roman" panose="02020603050405020304" pitchFamily="18" charset="0"/>
              </a:rPr>
              <a:t> групи електромонтерів – </a:t>
            </a:r>
            <a:r>
              <a:rPr lang="uk-UA" sz="6400" b="1" dirty="0">
                <a:latin typeface="Times New Roman" panose="02020603050405020304" pitchFamily="18" charset="0"/>
                <a:cs typeface="Times New Roman" panose="02020603050405020304" pitchFamily="18" charset="0"/>
              </a:rPr>
              <a:t>82</a:t>
            </a:r>
            <a:r>
              <a:rPr lang="uk-UA" sz="6400" dirty="0">
                <a:latin typeface="Times New Roman" panose="02020603050405020304" pitchFamily="18" charset="0"/>
                <a:cs typeface="Times New Roman" panose="02020603050405020304" pitchFamily="18" charset="0"/>
              </a:rPr>
              <a:t> учні</a:t>
            </a:r>
            <a:endParaRPr lang="en-US" sz="6400" b="1" dirty="0">
              <a:latin typeface="Times New Roman" panose="02020603050405020304" pitchFamily="18" charset="0"/>
              <a:cs typeface="Times New Roman" panose="02020603050405020304" pitchFamily="18" charset="0"/>
            </a:endParaRPr>
          </a:p>
          <a:p>
            <a:r>
              <a:rPr lang="uk-UA" sz="6400" b="1" dirty="0">
                <a:latin typeface="Times New Roman" panose="02020603050405020304" pitchFamily="18" charset="0"/>
                <a:cs typeface="Times New Roman" panose="02020603050405020304" pitchFamily="18" charset="0"/>
              </a:rPr>
              <a:t>1</a:t>
            </a:r>
            <a:r>
              <a:rPr lang="uk-UA" sz="6400" dirty="0">
                <a:latin typeface="Times New Roman" panose="02020603050405020304" pitchFamily="18" charset="0"/>
                <a:cs typeface="Times New Roman" panose="02020603050405020304" pitchFamily="18" charset="0"/>
              </a:rPr>
              <a:t> група офіціантів, барменів –</a:t>
            </a:r>
            <a:r>
              <a:rPr lang="uk-UA" sz="6400" b="1" dirty="0">
                <a:latin typeface="Times New Roman" panose="02020603050405020304" pitchFamily="18" charset="0"/>
                <a:cs typeface="Times New Roman" panose="02020603050405020304" pitchFamily="18" charset="0"/>
              </a:rPr>
              <a:t> 30</a:t>
            </a:r>
            <a:r>
              <a:rPr lang="uk-UA" sz="6400" dirty="0">
                <a:latin typeface="Times New Roman" panose="02020603050405020304" pitchFamily="18" charset="0"/>
                <a:cs typeface="Times New Roman" panose="02020603050405020304" pitchFamily="18" charset="0"/>
              </a:rPr>
              <a:t> учнів</a:t>
            </a:r>
            <a:endParaRPr lang="en-US" sz="6400" b="1" dirty="0">
              <a:latin typeface="Times New Roman" panose="02020603050405020304" pitchFamily="18" charset="0"/>
              <a:cs typeface="Times New Roman" panose="02020603050405020304" pitchFamily="18" charset="0"/>
            </a:endParaRPr>
          </a:p>
          <a:p>
            <a:r>
              <a:rPr lang="uk-UA" sz="6400" b="1" dirty="0">
                <a:latin typeface="Times New Roman" panose="02020603050405020304" pitchFamily="18" charset="0"/>
                <a:cs typeface="Times New Roman" panose="02020603050405020304" pitchFamily="18" charset="0"/>
              </a:rPr>
              <a:t>1</a:t>
            </a:r>
            <a:r>
              <a:rPr lang="uk-UA" sz="6400" dirty="0">
                <a:latin typeface="Times New Roman" panose="02020603050405020304" pitchFamily="18" charset="0"/>
                <a:cs typeface="Times New Roman" panose="02020603050405020304" pitchFamily="18" charset="0"/>
              </a:rPr>
              <a:t> група монтерів колії – </a:t>
            </a:r>
            <a:r>
              <a:rPr lang="uk-UA" sz="6400" b="1" dirty="0">
                <a:latin typeface="Times New Roman" panose="02020603050405020304" pitchFamily="18" charset="0"/>
                <a:cs typeface="Times New Roman" panose="02020603050405020304" pitchFamily="18" charset="0"/>
              </a:rPr>
              <a:t>27</a:t>
            </a:r>
            <a:r>
              <a:rPr lang="uk-UA" sz="6400" dirty="0">
                <a:latin typeface="Times New Roman" panose="02020603050405020304" pitchFamily="18" charset="0"/>
                <a:cs typeface="Times New Roman" panose="02020603050405020304" pitchFamily="18" charset="0"/>
              </a:rPr>
              <a:t> учнів.</a:t>
            </a:r>
            <a:endParaRPr lang="en-US" sz="6400" b="1" dirty="0">
              <a:latin typeface="Times New Roman" panose="02020603050405020304" pitchFamily="18" charset="0"/>
              <a:cs typeface="Times New Roman" panose="02020603050405020304" pitchFamily="18" charset="0"/>
            </a:endParaRPr>
          </a:p>
          <a:p>
            <a:r>
              <a:rPr lang="uk-UA" sz="6400" dirty="0">
                <a:latin typeface="Times New Roman" panose="02020603050405020304" pitchFamily="18" charset="0"/>
                <a:cs typeface="Times New Roman" panose="02020603050405020304" pitchFamily="18" charset="0"/>
              </a:rPr>
              <a:t>Дипломи кваліфікованих робітників отримають</a:t>
            </a:r>
            <a:r>
              <a:rPr lang="uk-UA" sz="6400" b="1" dirty="0">
                <a:latin typeface="Times New Roman" panose="02020603050405020304" pitchFamily="18" charset="0"/>
                <a:cs typeface="Times New Roman" panose="02020603050405020304" pitchFamily="18" charset="0"/>
              </a:rPr>
              <a:t> 164</a:t>
            </a:r>
            <a:r>
              <a:rPr lang="uk-UA" sz="6400" dirty="0">
                <a:latin typeface="Times New Roman" panose="02020603050405020304" pitchFamily="18" charset="0"/>
                <a:cs typeface="Times New Roman" panose="02020603050405020304" pitchFamily="18" charset="0"/>
              </a:rPr>
              <a:t> учні (включаючи 30 учнів лютневого випуску), з них за професіями:</a:t>
            </a:r>
            <a:endParaRPr lang="en-US" sz="6400" b="1" dirty="0">
              <a:latin typeface="Times New Roman" panose="02020603050405020304" pitchFamily="18" charset="0"/>
              <a:cs typeface="Times New Roman" panose="02020603050405020304" pitchFamily="18" charset="0"/>
            </a:endParaRPr>
          </a:p>
          <a:p>
            <a:pPr lvl="0"/>
            <a:r>
              <a:rPr lang="uk-UA" sz="6400" dirty="0">
                <a:latin typeface="Times New Roman" panose="02020603050405020304" pitchFamily="18" charset="0"/>
                <a:cs typeface="Times New Roman" panose="02020603050405020304" pitchFamily="18" charset="0"/>
              </a:rPr>
              <a:t>Тракторист-машиніст с/г виробництва – 54</a:t>
            </a:r>
            <a:endParaRPr lang="en-US" sz="6400" dirty="0" smtClean="0">
              <a:effectLst/>
              <a:latin typeface="Times New Roman" panose="02020603050405020304" pitchFamily="18" charset="0"/>
              <a:cs typeface="Times New Roman" panose="02020603050405020304" pitchFamily="18" charset="0"/>
            </a:endParaRPr>
          </a:p>
          <a:p>
            <a:pPr lvl="0"/>
            <a:r>
              <a:rPr lang="uk-UA" sz="6400" dirty="0">
                <a:latin typeface="Times New Roman" panose="02020603050405020304" pitchFamily="18" charset="0"/>
                <a:cs typeface="Times New Roman" panose="02020603050405020304" pitchFamily="18" charset="0"/>
              </a:rPr>
              <a:t>Електромонтер з ремонту та обслуговування електроустаткування – 25</a:t>
            </a:r>
            <a:endParaRPr lang="en-US" sz="6400" dirty="0" smtClean="0">
              <a:effectLst/>
              <a:latin typeface="Times New Roman" panose="02020603050405020304" pitchFamily="18" charset="0"/>
              <a:cs typeface="Times New Roman" panose="02020603050405020304" pitchFamily="18" charset="0"/>
            </a:endParaRPr>
          </a:p>
          <a:p>
            <a:pPr lvl="0"/>
            <a:r>
              <a:rPr lang="uk-UA" sz="6400" dirty="0">
                <a:latin typeface="Times New Roman" panose="02020603050405020304" pitchFamily="18" charset="0"/>
                <a:cs typeface="Times New Roman" panose="02020603050405020304" pitchFamily="18" charset="0"/>
              </a:rPr>
              <a:t>Слюсар з ремонту колісних транспортних </a:t>
            </a:r>
            <a:r>
              <a:rPr lang="uk-UA" sz="5600" dirty="0">
                <a:latin typeface="Times New Roman" panose="02020603050405020304" pitchFamily="18" charset="0"/>
                <a:cs typeface="Times New Roman" panose="02020603050405020304" pitchFamily="18" charset="0"/>
              </a:rPr>
              <a:t>засобів – 28</a:t>
            </a:r>
            <a:endParaRPr lang="en-US" sz="5600" dirty="0" smtClean="0">
              <a:effectLst/>
              <a:latin typeface="Times New Roman" panose="02020603050405020304" pitchFamily="18" charset="0"/>
              <a:cs typeface="Times New Roman" panose="02020603050405020304" pitchFamily="18" charset="0"/>
            </a:endParaRPr>
          </a:p>
          <a:p>
            <a:endParaRPr lang="en-US" dirty="0"/>
          </a:p>
        </p:txBody>
      </p:sp>
      <p:sp>
        <p:nvSpPr>
          <p:cNvPr id="15" name="Объект 14"/>
          <p:cNvSpPr>
            <a:spLocks noGrp="1"/>
          </p:cNvSpPr>
          <p:nvPr>
            <p:ph sz="quarter" idx="4"/>
          </p:nvPr>
        </p:nvSpPr>
        <p:spPr>
          <a:xfrm>
            <a:off x="6172200" y="1681163"/>
            <a:ext cx="5183188" cy="45085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lvl="0"/>
            <a:r>
              <a:rPr lang="uk-UA" sz="1600" dirty="0">
                <a:latin typeface="Times New Roman" panose="02020603050405020304" pitchFamily="18" charset="0"/>
                <a:cs typeface="Times New Roman" panose="02020603050405020304" pitchFamily="18" charset="0"/>
              </a:rPr>
              <a:t>Офіціант, бармен – 30</a:t>
            </a:r>
            <a:endParaRPr lang="en-US" sz="1600" dirty="0" smtClean="0">
              <a:effectLst/>
              <a:latin typeface="Times New Roman" panose="02020603050405020304" pitchFamily="18" charset="0"/>
              <a:cs typeface="Times New Roman" panose="02020603050405020304" pitchFamily="18" charset="0"/>
            </a:endParaRPr>
          </a:p>
          <a:p>
            <a:pPr lvl="0"/>
            <a:r>
              <a:rPr lang="uk-UA" sz="1600" dirty="0">
                <a:latin typeface="Times New Roman" panose="02020603050405020304" pitchFamily="18" charset="0"/>
                <a:cs typeface="Times New Roman" panose="02020603050405020304" pitchFamily="18" charset="0"/>
              </a:rPr>
              <a:t>Монтер колії, слюсар з ремонту рухомого складу – 27 </a:t>
            </a:r>
            <a:endParaRPr lang="en-US" sz="1600" dirty="0" smtClean="0">
              <a:effectLst/>
              <a:latin typeface="Times New Roman" panose="02020603050405020304" pitchFamily="18" charset="0"/>
              <a:cs typeface="Times New Roman" panose="02020603050405020304" pitchFamily="18" charset="0"/>
            </a:endParaRPr>
          </a:p>
          <a:p>
            <a:r>
              <a:rPr lang="uk-UA" sz="1600" dirty="0">
                <a:latin typeface="Times New Roman" panose="02020603050405020304" pitchFamily="18" charset="0"/>
                <a:cs typeface="Times New Roman" panose="02020603050405020304" pitchFamily="18" charset="0"/>
              </a:rPr>
              <a:t>На </a:t>
            </a:r>
            <a:r>
              <a:rPr lang="uk-UA" sz="1600" b="1" dirty="0">
                <a:latin typeface="Times New Roman" panose="02020603050405020304" pitchFamily="18" charset="0"/>
                <a:cs typeface="Times New Roman" panose="02020603050405020304" pitchFamily="18" charset="0"/>
              </a:rPr>
              <a:t>2019-2020</a:t>
            </a:r>
            <a:r>
              <a:rPr lang="uk-UA" sz="1600" dirty="0">
                <a:latin typeface="Times New Roman" panose="02020603050405020304" pitchFamily="18" charset="0"/>
                <a:cs typeface="Times New Roman" panose="02020603050405020304" pitchFamily="18" charset="0"/>
              </a:rPr>
              <a:t> навчальний рік плануємо зробити набір учнів на навчання до нашого ліцею за державним замовленням наступним чином:</a:t>
            </a:r>
            <a:endParaRPr lang="en-US" sz="1600" b="1" dirty="0">
              <a:latin typeface="Times New Roman" panose="02020603050405020304" pitchFamily="18" charset="0"/>
              <a:cs typeface="Times New Roman" panose="02020603050405020304" pitchFamily="18" charset="0"/>
            </a:endParaRPr>
          </a:p>
          <a:p>
            <a:pPr lvl="0"/>
            <a:r>
              <a:rPr lang="uk-UA" sz="1600" dirty="0">
                <a:latin typeface="Times New Roman" panose="02020603050405020304" pitchFamily="18" charset="0"/>
                <a:cs typeface="Times New Roman" panose="02020603050405020304" pitchFamily="18" charset="0"/>
              </a:rPr>
              <a:t>Трактористів після 9-го класу – 60</a:t>
            </a:r>
            <a:endParaRPr lang="en-US" sz="1600" dirty="0" smtClean="0">
              <a:effectLst/>
              <a:latin typeface="Times New Roman" panose="02020603050405020304" pitchFamily="18" charset="0"/>
              <a:cs typeface="Times New Roman" panose="02020603050405020304" pitchFamily="18" charset="0"/>
            </a:endParaRPr>
          </a:p>
          <a:p>
            <a:pPr lvl="0"/>
            <a:r>
              <a:rPr lang="uk-UA" sz="1600" dirty="0">
                <a:latin typeface="Times New Roman" panose="02020603050405020304" pitchFamily="18" charset="0"/>
                <a:cs typeface="Times New Roman" panose="02020603050405020304" pitchFamily="18" charset="0"/>
              </a:rPr>
              <a:t>Автослюсарів, водіїв (кат. «С», кат. «В») – 60</a:t>
            </a:r>
            <a:endParaRPr lang="en-US" sz="1600" dirty="0" smtClean="0">
              <a:effectLst/>
              <a:latin typeface="Times New Roman" panose="02020603050405020304" pitchFamily="18" charset="0"/>
              <a:cs typeface="Times New Roman" panose="02020603050405020304" pitchFamily="18" charset="0"/>
            </a:endParaRPr>
          </a:p>
          <a:p>
            <a:pPr lvl="0"/>
            <a:r>
              <a:rPr lang="uk-UA" sz="1600" dirty="0">
                <a:latin typeface="Times New Roman" panose="02020603050405020304" pitchFamily="18" charset="0"/>
                <a:cs typeface="Times New Roman" panose="02020603050405020304" pitchFamily="18" charset="0"/>
              </a:rPr>
              <a:t>Електромонтерів – 30</a:t>
            </a:r>
            <a:endParaRPr lang="en-US" sz="1600" dirty="0" smtClean="0">
              <a:effectLst/>
              <a:latin typeface="Times New Roman" panose="02020603050405020304" pitchFamily="18" charset="0"/>
              <a:cs typeface="Times New Roman" panose="02020603050405020304" pitchFamily="18" charset="0"/>
            </a:endParaRPr>
          </a:p>
          <a:p>
            <a:pPr lvl="0"/>
            <a:r>
              <a:rPr lang="uk-UA" sz="1600" dirty="0">
                <a:latin typeface="Times New Roman" panose="02020603050405020304" pitchFamily="18" charset="0"/>
                <a:cs typeface="Times New Roman" panose="02020603050405020304" pitchFamily="18" charset="0"/>
              </a:rPr>
              <a:t>Трактористів після 11-го класу – 30 </a:t>
            </a:r>
            <a:endParaRPr lang="en-US" sz="1600" dirty="0" smtClean="0">
              <a:effectLst/>
              <a:latin typeface="Times New Roman" panose="02020603050405020304" pitchFamily="18" charset="0"/>
              <a:cs typeface="Times New Roman" panose="02020603050405020304" pitchFamily="18" charset="0"/>
            </a:endParaRPr>
          </a:p>
          <a:p>
            <a:pPr lvl="0"/>
            <a:r>
              <a:rPr lang="uk-UA" sz="1600" dirty="0" err="1">
                <a:latin typeface="Times New Roman" panose="02020603050405020304" pitchFamily="18" charset="0"/>
                <a:cs typeface="Times New Roman" panose="02020603050405020304" pitchFamily="18" charset="0"/>
              </a:rPr>
              <a:t>Офіціантів,барменів</a:t>
            </a:r>
            <a:r>
              <a:rPr lang="uk-UA" sz="1600" dirty="0">
                <a:latin typeface="Times New Roman" panose="02020603050405020304" pitchFamily="18" charset="0"/>
                <a:cs typeface="Times New Roman" panose="02020603050405020304" pitchFamily="18" charset="0"/>
              </a:rPr>
              <a:t> після 11-го класу – 30 </a:t>
            </a:r>
            <a:endParaRPr lang="en-US" sz="1600" dirty="0" smtClean="0">
              <a:effectLst/>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57555607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199" y="452718"/>
            <a:ext cx="9580685" cy="140053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0000"/>
          </a:bodyPr>
          <a:lstStyle/>
          <a:p>
            <a:r>
              <a:rPr lang="uk-UA" sz="4000" b="1" dirty="0">
                <a:latin typeface="Times New Roman" panose="02020603050405020304" pitchFamily="18" charset="0"/>
                <a:cs typeface="Times New Roman" panose="02020603050405020304" pitchFamily="18" charset="0"/>
              </a:rPr>
              <a:t>Станом на сьогодні в ліцеї працює 108 працівників, з них 57 педагогічних, </a:t>
            </a:r>
            <a:r>
              <a:rPr lang="ru-RU" sz="4000" b="1" dirty="0">
                <a:latin typeface="Times New Roman" panose="02020603050405020304" pitchFamily="18" charset="0"/>
                <a:cs typeface="Times New Roman" panose="02020603050405020304" pitchFamily="18" charset="0"/>
              </a:rPr>
              <a:t>а</a:t>
            </a:r>
            <a:r>
              <a:rPr lang="uk-UA" sz="4000" b="1" dirty="0">
                <a:latin typeface="Times New Roman" panose="02020603050405020304" pitchFamily="18" charset="0"/>
                <a:cs typeface="Times New Roman" panose="02020603050405020304" pitchFamily="18" charset="0"/>
              </a:rPr>
              <a:t> саме: </a:t>
            </a:r>
            <a:endParaRPr lang="en-US" sz="4000" b="1" dirty="0">
              <a:latin typeface="Times New Roman" panose="02020603050405020304" pitchFamily="18" charset="0"/>
              <a:cs typeface="Times New Roman" panose="02020603050405020304" pitchFamily="18" charset="0"/>
            </a:endParaRPr>
          </a:p>
        </p:txBody>
      </p:sp>
      <p:sp>
        <p:nvSpPr>
          <p:cNvPr id="7" name="Объект 6"/>
          <p:cNvSpPr>
            <a:spLocks noGrp="1"/>
          </p:cNvSpPr>
          <p:nvPr>
            <p:ph idx="1"/>
          </p:nvPr>
        </p:nvSpPr>
        <p:spPr>
          <a:xfrm>
            <a:off x="838200" y="1825625"/>
            <a:ext cx="9580685" cy="4944452"/>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uk-UA"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uk-UA" sz="2400" b="1" dirty="0" smtClean="0">
                <a:latin typeface="Times New Roman" panose="02020603050405020304" pitchFamily="18" charset="0"/>
                <a:cs typeface="Times New Roman" panose="02020603050405020304" pitchFamily="18" charset="0"/>
              </a:rPr>
              <a:t>15</a:t>
            </a:r>
            <a:r>
              <a:rPr lang="uk-UA" sz="2400" dirty="0" smtClean="0">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викладачів з/о підготовки; </a:t>
            </a:r>
            <a:endParaRPr lang="en-US" sz="2400" b="1"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b="1" dirty="0">
                <a:latin typeface="Times New Roman" panose="02020603050405020304" pitchFamily="18" charset="0"/>
                <a:cs typeface="Times New Roman" panose="02020603050405020304" pitchFamily="18" charset="0"/>
              </a:rPr>
              <a:t>12</a:t>
            </a:r>
            <a:r>
              <a:rPr lang="uk-UA" sz="2400" dirty="0">
                <a:latin typeface="Times New Roman" panose="02020603050405020304" pitchFamily="18" charset="0"/>
                <a:cs typeface="Times New Roman" panose="02020603050405020304" pitchFamily="18" charset="0"/>
              </a:rPr>
              <a:t> викладачів професійної підготовки; </a:t>
            </a:r>
            <a:endParaRPr lang="en-US" sz="2400" b="1"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b="1" dirty="0">
                <a:latin typeface="Times New Roman" panose="02020603050405020304" pitchFamily="18" charset="0"/>
                <a:cs typeface="Times New Roman" panose="02020603050405020304" pitchFamily="18" charset="0"/>
              </a:rPr>
              <a:t>36</a:t>
            </a:r>
            <a:r>
              <a:rPr lang="uk-UA" sz="2400" dirty="0">
                <a:latin typeface="Times New Roman" panose="02020603050405020304" pitchFamily="18" charset="0"/>
                <a:cs typeface="Times New Roman" panose="02020603050405020304" pitchFamily="18" charset="0"/>
              </a:rPr>
              <a:t> майстрів виробничого навчання (включаючи інструкторів);</a:t>
            </a:r>
            <a:endParaRPr lang="en-US" sz="2400" b="1"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b="1" dirty="0">
                <a:latin typeface="Times New Roman" panose="02020603050405020304" pitchFamily="18" charset="0"/>
                <a:cs typeface="Times New Roman" panose="02020603050405020304" pitchFamily="18" charset="0"/>
              </a:rPr>
              <a:t> 3 </a:t>
            </a:r>
            <a:r>
              <a:rPr lang="uk-UA" sz="2400" dirty="0">
                <a:latin typeface="Times New Roman" panose="02020603050405020304" pitchFamily="18" charset="0"/>
                <a:cs typeface="Times New Roman" panose="02020603050405020304" pitchFamily="18" charset="0"/>
              </a:rPr>
              <a:t>вихователі;</a:t>
            </a:r>
            <a:endParaRPr lang="en-US" sz="2400" b="1"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b="1" dirty="0">
                <a:latin typeface="Times New Roman" panose="02020603050405020304" pitchFamily="18" charset="0"/>
                <a:cs typeface="Times New Roman" panose="02020603050405020304" pitchFamily="18" charset="0"/>
              </a:rPr>
              <a:t>2</a:t>
            </a:r>
            <a:r>
              <a:rPr lang="uk-UA" sz="2400" dirty="0">
                <a:latin typeface="Times New Roman" panose="02020603050405020304" pitchFamily="18" charset="0"/>
                <a:cs typeface="Times New Roman" panose="02020603050405020304" pitchFamily="18" charset="0"/>
              </a:rPr>
              <a:t> методисти; </a:t>
            </a:r>
            <a:endParaRPr lang="en-US" sz="2400" b="1"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b="1" dirty="0">
                <a:latin typeface="Times New Roman" panose="02020603050405020304" pitchFamily="18" charset="0"/>
                <a:cs typeface="Times New Roman" panose="02020603050405020304" pitchFamily="18" charset="0"/>
              </a:rPr>
              <a:t>3</a:t>
            </a:r>
            <a:r>
              <a:rPr lang="uk-UA" sz="2400" dirty="0">
                <a:latin typeface="Times New Roman" panose="02020603050405020304" pitchFamily="18" charset="0"/>
                <a:cs typeface="Times New Roman" panose="02020603050405020304" pitchFamily="18" charset="0"/>
              </a:rPr>
              <a:t> – заступника директора; </a:t>
            </a:r>
            <a:endParaRPr lang="en-US" sz="2400" b="1"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b="1" dirty="0">
                <a:latin typeface="Times New Roman" panose="02020603050405020304" pitchFamily="18" charset="0"/>
                <a:cs typeface="Times New Roman" panose="02020603050405020304" pitchFamily="18" charset="0"/>
              </a:rPr>
              <a:t>1</a:t>
            </a:r>
            <a:r>
              <a:rPr lang="uk-UA" sz="2400" dirty="0">
                <a:latin typeface="Times New Roman" panose="02020603050405020304" pitchFamily="18" charset="0"/>
                <a:cs typeface="Times New Roman" panose="02020603050405020304" pitchFamily="18" charset="0"/>
              </a:rPr>
              <a:t> – керівник фізичного виховання; </a:t>
            </a:r>
            <a:endParaRPr lang="en-US" sz="2400" b="1"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b="1" dirty="0">
                <a:latin typeface="Times New Roman" panose="02020603050405020304" pitchFamily="18" charset="0"/>
                <a:cs typeface="Times New Roman" panose="02020603050405020304" pitchFamily="18" charset="0"/>
              </a:rPr>
              <a:t>1 </a:t>
            </a:r>
            <a:r>
              <a:rPr lang="uk-UA" sz="2400" dirty="0">
                <a:latin typeface="Times New Roman" panose="02020603050405020304" pitchFamily="18" charset="0"/>
                <a:cs typeface="Times New Roman" panose="02020603050405020304" pitchFamily="18" charset="0"/>
              </a:rPr>
              <a:t>– практичний психолог; </a:t>
            </a:r>
            <a:endParaRPr lang="en-US" sz="2400" b="1"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b="1" dirty="0">
                <a:latin typeface="Times New Roman" panose="02020603050405020304" pitchFamily="18" charset="0"/>
                <a:cs typeface="Times New Roman" panose="02020603050405020304" pitchFamily="18" charset="0"/>
              </a:rPr>
              <a:t>1</a:t>
            </a:r>
            <a:r>
              <a:rPr lang="uk-UA" sz="2400" dirty="0">
                <a:latin typeface="Times New Roman" panose="02020603050405020304" pitchFamily="18" charset="0"/>
                <a:cs typeface="Times New Roman" panose="02020603050405020304" pitchFamily="18" charset="0"/>
              </a:rPr>
              <a:t> – бібліотекар. </a:t>
            </a:r>
            <a:endParaRPr lang="en-US" sz="2400" b="1" dirty="0">
              <a:latin typeface="Times New Roman" panose="02020603050405020304" pitchFamily="18" charset="0"/>
              <a:cs typeface="Times New Roman" panose="02020603050405020304" pitchFamily="18" charset="0"/>
            </a:endParaRPr>
          </a:p>
          <a:p>
            <a:r>
              <a:rPr lang="uk-UA" sz="2400" dirty="0">
                <a:latin typeface="Times New Roman" panose="02020603050405020304" pitchFamily="18" charset="0"/>
                <a:cs typeface="Times New Roman" panose="02020603050405020304" pitchFamily="18" charset="0"/>
              </a:rPr>
              <a:t>     </a:t>
            </a:r>
            <a:r>
              <a:rPr lang="uk-UA" sz="2400" b="1" dirty="0">
                <a:latin typeface="Times New Roman" panose="02020603050405020304" pitchFamily="18" charset="0"/>
                <a:cs typeface="Times New Roman" panose="02020603050405020304" pitchFamily="18" charset="0"/>
              </a:rPr>
              <a:t>1 </a:t>
            </a:r>
            <a:r>
              <a:rPr lang="uk-UA" sz="2400" dirty="0">
                <a:latin typeface="Times New Roman" panose="02020603050405020304" pitchFamily="18" charset="0"/>
                <a:cs typeface="Times New Roman" panose="02020603050405020304" pitchFamily="18" charset="0"/>
              </a:rPr>
              <a:t>– старший майстер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150564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0" y="452718"/>
            <a:ext cx="9772775" cy="140053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uk-UA" sz="4000" b="1" dirty="0">
                <a:latin typeface="Times New Roman" panose="02020603050405020304" pitchFamily="18" charset="0"/>
                <a:cs typeface="Times New Roman" panose="02020603050405020304" pitchFamily="18" charset="0"/>
              </a:rPr>
              <a:t>Організація та результативність освітнього </a:t>
            </a:r>
            <a:r>
              <a:rPr lang="uk-UA" sz="4000" b="1" dirty="0" smtClean="0">
                <a:latin typeface="Times New Roman" panose="02020603050405020304" pitchFamily="18" charset="0"/>
                <a:cs typeface="Times New Roman" panose="02020603050405020304" pitchFamily="18" charset="0"/>
              </a:rPr>
              <a:t>процесу</a:t>
            </a:r>
            <a:endParaRPr lang="en-US" sz="4000" dirty="0"/>
          </a:p>
        </p:txBody>
      </p:sp>
      <p:sp>
        <p:nvSpPr>
          <p:cNvPr id="3" name="Объект 2"/>
          <p:cNvSpPr>
            <a:spLocks noGrp="1"/>
          </p:cNvSpPr>
          <p:nvPr>
            <p:ph idx="1"/>
          </p:nvPr>
        </p:nvSpPr>
        <p:spPr>
          <a:xfrm>
            <a:off x="646112" y="2052918"/>
            <a:ext cx="9772774" cy="462044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pPr marL="0" indent="0">
              <a:buNone/>
            </a:pP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Навчально-виховний </a:t>
            </a:r>
            <a:r>
              <a:rPr lang="uk-UA" sz="2400" dirty="0">
                <a:latin typeface="Times New Roman" panose="02020603050405020304" pitchFamily="18" charset="0"/>
                <a:cs typeface="Times New Roman" panose="02020603050405020304" pitchFamily="18" charset="0"/>
              </a:rPr>
              <a:t>процес в 2018-2019 навчальному році було організовано відповідно до плану роботи навчального закладу на поточний рік. Плануванню роботи передувала система заходів, прогнозування, моніторингу, які поєднували різноманітні форми проведені на рівні всіх учасників навчально-виховного процесу – адміністрації, педагогів, учнів, батьків.</a:t>
            </a:r>
            <a:endParaRPr lang="en-US" sz="2400" b="1"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	</a:t>
            </a:r>
            <a:r>
              <a:rPr lang="uk-UA" sz="2400" b="1" u="sng" dirty="0" smtClean="0">
                <a:latin typeface="Times New Roman" panose="02020603050405020304" pitchFamily="18" charset="0"/>
                <a:cs typeface="Times New Roman" panose="02020603050405020304" pitchFamily="18" charset="0"/>
              </a:rPr>
              <a:t>Протягом </a:t>
            </a:r>
            <a:r>
              <a:rPr lang="uk-UA" sz="2400" b="1" u="sng" dirty="0">
                <a:latin typeface="Times New Roman" panose="02020603050405020304" pitchFamily="18" charset="0"/>
                <a:cs typeface="Times New Roman" panose="02020603050405020304" pitchFamily="18" charset="0"/>
              </a:rPr>
              <a:t>2018-2019 </a:t>
            </a:r>
            <a:r>
              <a:rPr lang="uk-UA" sz="2400" b="1" u="sng" dirty="0" err="1">
                <a:latin typeface="Times New Roman" panose="02020603050405020304" pitchFamily="18" charset="0"/>
                <a:cs typeface="Times New Roman" panose="02020603050405020304" pitchFamily="18" charset="0"/>
              </a:rPr>
              <a:t>н.р</a:t>
            </a:r>
            <a:r>
              <a:rPr lang="uk-UA" sz="2400" b="1" u="sng" dirty="0">
                <a:latin typeface="Times New Roman" panose="02020603050405020304" pitchFamily="18" charset="0"/>
                <a:cs typeface="Times New Roman" panose="02020603050405020304" pitchFamily="18" charset="0"/>
              </a:rPr>
              <a:t>. в ліцеї працювало:</a:t>
            </a:r>
            <a:endParaRPr lang="en-US" sz="2400" b="1" dirty="0">
              <a:latin typeface="Times New Roman" panose="02020603050405020304" pitchFamily="18" charset="0"/>
              <a:cs typeface="Times New Roman" panose="02020603050405020304" pitchFamily="18" charset="0"/>
            </a:endParaRPr>
          </a:p>
          <a:p>
            <a:pPr lvl="0"/>
            <a:r>
              <a:rPr lang="uk-UA" sz="2400" dirty="0">
                <a:latin typeface="Times New Roman" panose="02020603050405020304" pitchFamily="18" charset="0"/>
                <a:cs typeface="Times New Roman" panose="02020603050405020304" pitchFamily="18" charset="0"/>
              </a:rPr>
              <a:t>6 методичних комісій;</a:t>
            </a:r>
            <a:endParaRPr lang="en-US" sz="2400" b="1" dirty="0">
              <a:latin typeface="Times New Roman" panose="02020603050405020304" pitchFamily="18" charset="0"/>
              <a:cs typeface="Times New Roman" panose="02020603050405020304" pitchFamily="18" charset="0"/>
            </a:endParaRPr>
          </a:p>
          <a:p>
            <a:pPr lvl="0"/>
            <a:r>
              <a:rPr lang="uk-UA" sz="2400" dirty="0">
                <a:latin typeface="Times New Roman" panose="02020603050405020304" pitchFamily="18" charset="0"/>
                <a:cs typeface="Times New Roman" panose="02020603050405020304" pitchFamily="18" charset="0"/>
              </a:rPr>
              <a:t>школа молодого педагога;</a:t>
            </a:r>
            <a:endParaRPr lang="en-US" sz="2400" b="1" dirty="0">
              <a:latin typeface="Times New Roman" panose="02020603050405020304" pitchFamily="18" charset="0"/>
              <a:cs typeface="Times New Roman" panose="02020603050405020304" pitchFamily="18" charset="0"/>
            </a:endParaRPr>
          </a:p>
          <a:p>
            <a:pPr lvl="0"/>
            <a:r>
              <a:rPr lang="uk-UA" sz="2400" dirty="0">
                <a:latin typeface="Times New Roman" panose="02020603050405020304" pitchFamily="18" charset="0"/>
                <a:cs typeface="Times New Roman" panose="02020603050405020304" pitchFamily="18" charset="0"/>
              </a:rPr>
              <a:t>творчі групи з розробки освітніх програм на </a:t>
            </a:r>
            <a:r>
              <a:rPr lang="uk-UA" sz="2400" dirty="0" err="1">
                <a:latin typeface="Times New Roman" panose="02020603050405020304" pitchFamily="18" charset="0"/>
                <a:cs typeface="Times New Roman" panose="02020603050405020304" pitchFamily="18" charset="0"/>
              </a:rPr>
              <a:t>модульно-компетентнісній</a:t>
            </a:r>
            <a:r>
              <a:rPr lang="uk-UA" sz="2400" dirty="0">
                <a:latin typeface="Times New Roman" panose="02020603050405020304" pitchFamily="18" charset="0"/>
                <a:cs typeface="Times New Roman" panose="02020603050405020304" pitchFamily="18" charset="0"/>
              </a:rPr>
              <a:t> основі.</a:t>
            </a:r>
            <a:endParaRPr lang="en-US" sz="2400" b="1"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27346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29762" y="562708"/>
            <a:ext cx="9706707" cy="426427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marL="0" indent="0">
              <a:buNone/>
            </a:pPr>
            <a:r>
              <a:rPr lang="en-US" sz="2400" dirty="0" smtClean="0">
                <a:latin typeface="Times New Roman" panose="02020603050405020304" pitchFamily="18" charset="0"/>
                <a:cs typeface="Times New Roman" panose="02020603050405020304" pitchFamily="18" charset="0"/>
              </a:rPr>
              <a:t>	</a:t>
            </a:r>
            <a:r>
              <a:rPr lang="uk-UA" sz="2400" b="1" u="sng" dirty="0" smtClean="0">
                <a:latin typeface="Times New Roman" panose="02020603050405020304" pitchFamily="18" charset="0"/>
                <a:cs typeface="Times New Roman" panose="02020603050405020304" pitchFamily="18" charset="0"/>
              </a:rPr>
              <a:t>За </a:t>
            </a:r>
            <a:r>
              <a:rPr lang="uk-UA" sz="2400" b="1" u="sng" dirty="0">
                <a:latin typeface="Times New Roman" panose="02020603050405020304" pitchFamily="18" charset="0"/>
                <a:cs typeface="Times New Roman" panose="02020603050405020304" pitchFamily="18" charset="0"/>
              </a:rPr>
              <a:t>звітній період проведено:</a:t>
            </a:r>
            <a:endParaRPr lang="en-US" sz="2400" b="1" dirty="0">
              <a:latin typeface="Times New Roman" panose="02020603050405020304" pitchFamily="18" charset="0"/>
              <a:cs typeface="Times New Roman" panose="02020603050405020304" pitchFamily="18" charset="0"/>
            </a:endParaRPr>
          </a:p>
          <a:p>
            <a:pPr lvl="0"/>
            <a:r>
              <a:rPr lang="uk-UA" sz="2400" b="1" dirty="0">
                <a:latin typeface="Times New Roman" panose="02020603050405020304" pitchFamily="18" charset="0"/>
                <a:cs typeface="Times New Roman" panose="02020603050405020304" pitchFamily="18" charset="0"/>
              </a:rPr>
              <a:t>4</a:t>
            </a:r>
            <a:r>
              <a:rPr lang="uk-UA" sz="2400" dirty="0">
                <a:latin typeface="Times New Roman" panose="02020603050405020304" pitchFamily="18" charset="0"/>
                <a:cs typeface="Times New Roman" panose="02020603050405020304" pitchFamily="18" charset="0"/>
              </a:rPr>
              <a:t> засідання педагогічної ради;</a:t>
            </a:r>
            <a:endParaRPr lang="en-US" sz="2400" b="1" dirty="0">
              <a:latin typeface="Times New Roman" panose="02020603050405020304" pitchFamily="18" charset="0"/>
              <a:cs typeface="Times New Roman" panose="02020603050405020304" pitchFamily="18" charset="0"/>
            </a:endParaRPr>
          </a:p>
          <a:p>
            <a:pPr lvl="0"/>
            <a:r>
              <a:rPr lang="uk-UA" sz="2400" b="1" dirty="0">
                <a:latin typeface="Times New Roman" panose="02020603050405020304" pitchFamily="18" charset="0"/>
                <a:cs typeface="Times New Roman" panose="02020603050405020304" pitchFamily="18" charset="0"/>
              </a:rPr>
              <a:t>5</a:t>
            </a:r>
            <a:r>
              <a:rPr lang="uk-UA" sz="2400" dirty="0">
                <a:latin typeface="Times New Roman" panose="02020603050405020304" pitchFamily="18" charset="0"/>
                <a:cs typeface="Times New Roman" panose="02020603050405020304" pitchFamily="18" charset="0"/>
              </a:rPr>
              <a:t> засідань методичної ради;</a:t>
            </a:r>
            <a:endParaRPr lang="en-US" sz="2400" b="1" dirty="0">
              <a:latin typeface="Times New Roman" panose="02020603050405020304" pitchFamily="18" charset="0"/>
              <a:cs typeface="Times New Roman" panose="02020603050405020304" pitchFamily="18" charset="0"/>
            </a:endParaRPr>
          </a:p>
          <a:p>
            <a:pPr lvl="0"/>
            <a:r>
              <a:rPr lang="uk-UA" sz="2400" b="1" dirty="0">
                <a:latin typeface="Times New Roman" panose="02020603050405020304" pitchFamily="18" charset="0"/>
                <a:cs typeface="Times New Roman" panose="02020603050405020304" pitchFamily="18" charset="0"/>
              </a:rPr>
              <a:t>57</a:t>
            </a:r>
            <a:r>
              <a:rPr lang="uk-UA" sz="2400" dirty="0">
                <a:latin typeface="Times New Roman" panose="02020603050405020304" pitchFamily="18" charset="0"/>
                <a:cs typeface="Times New Roman" panose="02020603050405020304" pitchFamily="18" charset="0"/>
              </a:rPr>
              <a:t> засідань методичних комісій;</a:t>
            </a:r>
            <a:endParaRPr lang="en-US" sz="2400" b="1" dirty="0">
              <a:latin typeface="Times New Roman" panose="02020603050405020304" pitchFamily="18" charset="0"/>
              <a:cs typeface="Times New Roman" panose="02020603050405020304" pitchFamily="18" charset="0"/>
            </a:endParaRPr>
          </a:p>
          <a:p>
            <a:pPr lvl="0"/>
            <a:r>
              <a:rPr lang="uk-UA" sz="2400" b="1" dirty="0">
                <a:latin typeface="Times New Roman" panose="02020603050405020304" pitchFamily="18" charset="0"/>
                <a:cs typeface="Times New Roman" panose="02020603050405020304" pitchFamily="18" charset="0"/>
              </a:rPr>
              <a:t>35</a:t>
            </a:r>
            <a:r>
              <a:rPr lang="uk-UA" sz="2400" dirty="0">
                <a:latin typeface="Times New Roman" panose="02020603050405020304" pitchFamily="18" charset="0"/>
                <a:cs typeface="Times New Roman" panose="02020603050405020304" pitchFamily="18" charset="0"/>
              </a:rPr>
              <a:t> </a:t>
            </a:r>
            <a:r>
              <a:rPr lang="uk-UA" sz="2400" dirty="0" err="1">
                <a:latin typeface="Times New Roman" panose="02020603050405020304" pitchFamily="18" charset="0"/>
                <a:cs typeface="Times New Roman" panose="02020603050405020304" pitchFamily="18" charset="0"/>
              </a:rPr>
              <a:t>інструктивно</a:t>
            </a:r>
            <a:r>
              <a:rPr lang="uk-UA" sz="2400" dirty="0">
                <a:latin typeface="Times New Roman" panose="02020603050405020304" pitchFamily="18" charset="0"/>
                <a:cs typeface="Times New Roman" panose="02020603050405020304" pitchFamily="18" charset="0"/>
              </a:rPr>
              <a:t>-методичних нарад;</a:t>
            </a:r>
            <a:endParaRPr lang="en-US" sz="2400" b="1" dirty="0">
              <a:latin typeface="Times New Roman" panose="02020603050405020304" pitchFamily="18" charset="0"/>
              <a:cs typeface="Times New Roman" panose="02020603050405020304" pitchFamily="18" charset="0"/>
            </a:endParaRPr>
          </a:p>
          <a:p>
            <a:pPr lvl="0"/>
            <a:r>
              <a:rPr lang="uk-UA" sz="2400" b="1" dirty="0">
                <a:latin typeface="Times New Roman" panose="02020603050405020304" pitchFamily="18" charset="0"/>
                <a:cs typeface="Times New Roman" panose="02020603050405020304" pitchFamily="18" charset="0"/>
              </a:rPr>
              <a:t>37</a:t>
            </a:r>
            <a:r>
              <a:rPr lang="uk-UA" sz="2400" dirty="0">
                <a:latin typeface="Times New Roman" panose="02020603050405020304" pitchFamily="18" charset="0"/>
                <a:cs typeface="Times New Roman" panose="02020603050405020304" pitchFamily="18" charset="0"/>
              </a:rPr>
              <a:t> нарад при директорові (планові та позачергові);</a:t>
            </a:r>
            <a:endParaRPr lang="en-US" sz="2400" b="1" dirty="0">
              <a:latin typeface="Times New Roman" panose="02020603050405020304" pitchFamily="18" charset="0"/>
              <a:cs typeface="Times New Roman" panose="02020603050405020304" pitchFamily="18" charset="0"/>
            </a:endParaRPr>
          </a:p>
          <a:p>
            <a:pPr lvl="0"/>
            <a:r>
              <a:rPr lang="uk-UA" sz="2400" b="1" dirty="0">
                <a:latin typeface="Times New Roman" panose="02020603050405020304" pitchFamily="18" charset="0"/>
                <a:cs typeface="Times New Roman" panose="02020603050405020304" pitchFamily="18" charset="0"/>
              </a:rPr>
              <a:t>5</a:t>
            </a:r>
            <a:r>
              <a:rPr lang="uk-UA" sz="2400" dirty="0">
                <a:latin typeface="Times New Roman" panose="02020603050405020304" pitchFamily="18" charset="0"/>
                <a:cs typeface="Times New Roman" panose="02020603050405020304" pitchFamily="18" charset="0"/>
              </a:rPr>
              <a:t> засідань Школи молодого педагога;</a:t>
            </a:r>
            <a:endParaRPr lang="en-US" sz="2400" b="1" dirty="0">
              <a:latin typeface="Times New Roman" panose="02020603050405020304" pitchFamily="18" charset="0"/>
              <a:cs typeface="Times New Roman" panose="02020603050405020304" pitchFamily="18" charset="0"/>
            </a:endParaRPr>
          </a:p>
          <a:p>
            <a:pPr lvl="0"/>
            <a:r>
              <a:rPr lang="uk-UA" sz="2400" b="1" dirty="0">
                <a:latin typeface="Times New Roman" panose="02020603050405020304" pitchFamily="18" charset="0"/>
                <a:cs typeface="Times New Roman" panose="02020603050405020304" pitchFamily="18" charset="0"/>
              </a:rPr>
              <a:t>3</a:t>
            </a:r>
            <a:r>
              <a:rPr lang="uk-UA" sz="2400" dirty="0">
                <a:latin typeface="Times New Roman" panose="02020603050405020304" pitchFamily="18" charset="0"/>
                <a:cs typeface="Times New Roman" panose="02020603050405020304" pitchFamily="18" charset="0"/>
              </a:rPr>
              <a:t> засідання атестаційної комісії </a:t>
            </a:r>
            <a:r>
              <a:rPr lang="en-US" sz="2400" dirty="0">
                <a:latin typeface="Times New Roman" panose="02020603050405020304" pitchFamily="18" charset="0"/>
                <a:cs typeface="Times New Roman" panose="02020603050405020304" pitchFamily="18" charset="0"/>
              </a:rPr>
              <a:t>I </a:t>
            </a:r>
            <a:r>
              <a:rPr lang="uk-UA" sz="2400" dirty="0">
                <a:latin typeface="Times New Roman" panose="02020603050405020304" pitchFamily="18" charset="0"/>
                <a:cs typeface="Times New Roman" panose="02020603050405020304" pitchFamily="18" charset="0"/>
              </a:rPr>
              <a:t>рівня</a:t>
            </a:r>
            <a:r>
              <a:rPr lang="uk-UA" sz="2400" dirty="0" smtClean="0">
                <a:latin typeface="Times New Roman" panose="02020603050405020304" pitchFamily="18" charset="0"/>
                <a:cs typeface="Times New Roman" panose="02020603050405020304" pitchFamily="18" charset="0"/>
              </a:rPr>
              <a:t>.</a:t>
            </a:r>
            <a:endParaRPr lang="en-US" sz="2400" dirty="0" smtClean="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4886100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http://agrolicey.uz.ua/images/pioimage009.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837039" y="695323"/>
            <a:ext cx="2028825"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agrolicey.uz.ua/images/pioimage006.jpg"/>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3865864" y="504827"/>
            <a:ext cx="2028825" cy="15240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http://agrolicey.uz.ua/images/mbkimage002.png"/>
          <p:cNvPicPr>
            <a:picLocks noChangeAspect="1" noChangeArrowheads="1"/>
          </p:cNvPicPr>
          <p:nvPr/>
        </p:nvPicPr>
        <p:blipFill>
          <a:blip r:embed="rId6" r:link="rId7">
            <a:extLst>
              <a:ext uri="{28A0092B-C50C-407E-A947-70E740481C1C}">
                <a14:useLocalDpi xmlns:a14="http://schemas.microsoft.com/office/drawing/2010/main" val="0"/>
              </a:ext>
            </a:extLst>
          </a:blip>
          <a:srcRect/>
          <a:stretch>
            <a:fillRect/>
          </a:stretch>
        </p:blipFill>
        <p:spPr bwMode="auto">
          <a:xfrm>
            <a:off x="5894690" y="466726"/>
            <a:ext cx="2199656"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agrolicey.uz.ua/images/mbkimage003.jpg"/>
          <p:cNvPicPr>
            <a:picLocks noChangeAspect="1" noChangeArrowheads="1"/>
          </p:cNvPicPr>
          <p:nvPr/>
        </p:nvPicPr>
        <p:blipFill>
          <a:blip r:embed="rId8" r:link="rId9">
            <a:extLst>
              <a:ext uri="{28A0092B-C50C-407E-A947-70E740481C1C}">
                <a14:useLocalDpi xmlns:a14="http://schemas.microsoft.com/office/drawing/2010/main" val="0"/>
              </a:ext>
            </a:extLst>
          </a:blip>
          <a:srcRect/>
          <a:stretch>
            <a:fillRect/>
          </a:stretch>
        </p:blipFill>
        <p:spPr bwMode="auto">
          <a:xfrm>
            <a:off x="8094345" y="395288"/>
            <a:ext cx="2190750" cy="14954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http://agrolicey.uz.ua/images/mbkimage004.jpg"/>
          <p:cNvPicPr>
            <a:picLocks noChangeAspect="1" noChangeArrowheads="1"/>
          </p:cNvPicPr>
          <p:nvPr/>
        </p:nvPicPr>
        <p:blipFill>
          <a:blip r:embed="rId10" r:link="rId11">
            <a:extLst>
              <a:ext uri="{28A0092B-C50C-407E-A947-70E740481C1C}">
                <a14:useLocalDpi xmlns:a14="http://schemas.microsoft.com/office/drawing/2010/main" val="0"/>
              </a:ext>
            </a:extLst>
          </a:blip>
          <a:srcRect/>
          <a:stretch>
            <a:fillRect/>
          </a:stretch>
        </p:blipFill>
        <p:spPr bwMode="auto">
          <a:xfrm>
            <a:off x="1827577" y="1940168"/>
            <a:ext cx="2124075" cy="14573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agrolicey.uz.ua/images/krimage001.jpg"/>
          <p:cNvPicPr>
            <a:picLocks noChangeAspect="1" noChangeArrowheads="1"/>
          </p:cNvPicPr>
          <p:nvPr/>
        </p:nvPicPr>
        <p:blipFill>
          <a:blip r:embed="rId12" r:link="rId13">
            <a:extLst>
              <a:ext uri="{28A0092B-C50C-407E-A947-70E740481C1C}">
                <a14:useLocalDpi xmlns:a14="http://schemas.microsoft.com/office/drawing/2010/main" val="0"/>
              </a:ext>
            </a:extLst>
          </a:blip>
          <a:srcRect/>
          <a:stretch>
            <a:fillRect/>
          </a:stretch>
        </p:blipFill>
        <p:spPr bwMode="auto">
          <a:xfrm>
            <a:off x="3874770" y="1838179"/>
            <a:ext cx="2095500" cy="157162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http://agrolicey.uz.ua/images/krimage002.jpg"/>
          <p:cNvPicPr>
            <a:picLocks noChangeAspect="1" noChangeArrowheads="1"/>
          </p:cNvPicPr>
          <p:nvPr/>
        </p:nvPicPr>
        <p:blipFill>
          <a:blip r:embed="rId14" r:link="rId15">
            <a:extLst>
              <a:ext uri="{28A0092B-C50C-407E-A947-70E740481C1C}">
                <a14:useLocalDpi xmlns:a14="http://schemas.microsoft.com/office/drawing/2010/main" val="0"/>
              </a:ext>
            </a:extLst>
          </a:blip>
          <a:srcRect/>
          <a:stretch>
            <a:fillRect/>
          </a:stretch>
        </p:blipFill>
        <p:spPr bwMode="auto">
          <a:xfrm>
            <a:off x="5964039" y="1816343"/>
            <a:ext cx="2105025" cy="15811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KO 01"/>
          <p:cNvPicPr>
            <a:picLocks noChangeAspect="1" noChangeArrowheads="1"/>
          </p:cNvPicPr>
          <p:nvPr/>
        </p:nvPicPr>
        <p:blipFill>
          <a:blip r:embed="rId16" r:link="rId17" cstate="print">
            <a:extLst>
              <a:ext uri="{28A0092B-C50C-407E-A947-70E740481C1C}">
                <a14:useLocalDpi xmlns:a14="http://schemas.microsoft.com/office/drawing/2010/main" val="0"/>
              </a:ext>
            </a:extLst>
          </a:blip>
          <a:srcRect/>
          <a:stretch>
            <a:fillRect/>
          </a:stretch>
        </p:blipFill>
        <p:spPr bwMode="auto">
          <a:xfrm>
            <a:off x="8058928" y="1777143"/>
            <a:ext cx="2259695" cy="16097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http://agrolicey.uz.ua/images/image004.jpg"/>
          <p:cNvPicPr>
            <a:picLocks noChangeAspect="1" noChangeArrowheads="1"/>
          </p:cNvPicPr>
          <p:nvPr/>
        </p:nvPicPr>
        <p:blipFill>
          <a:blip r:embed="rId18" r:link="rId19">
            <a:extLst>
              <a:ext uri="{28A0092B-C50C-407E-A947-70E740481C1C}">
                <a14:useLocalDpi xmlns:a14="http://schemas.microsoft.com/office/drawing/2010/main" val="0"/>
              </a:ext>
            </a:extLst>
          </a:blip>
          <a:srcRect/>
          <a:stretch>
            <a:fillRect/>
          </a:stretch>
        </p:blipFill>
        <p:spPr bwMode="auto">
          <a:xfrm>
            <a:off x="1830324" y="3390901"/>
            <a:ext cx="2095500" cy="15716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agrolicey.uz.ua/images/image009.jpg"/>
          <p:cNvPicPr>
            <a:picLocks noChangeAspect="1" noChangeArrowheads="1"/>
          </p:cNvPicPr>
          <p:nvPr/>
        </p:nvPicPr>
        <p:blipFill>
          <a:blip r:embed="rId20" r:link="rId21">
            <a:extLst>
              <a:ext uri="{28A0092B-C50C-407E-A947-70E740481C1C}">
                <a14:useLocalDpi xmlns:a14="http://schemas.microsoft.com/office/drawing/2010/main" val="0"/>
              </a:ext>
            </a:extLst>
          </a:blip>
          <a:srcRect/>
          <a:stretch>
            <a:fillRect/>
          </a:stretch>
        </p:blipFill>
        <p:spPr bwMode="auto">
          <a:xfrm>
            <a:off x="5440299" y="3375806"/>
            <a:ext cx="2105025" cy="15811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http://agrolicey.uz.ua/images/image010.jpg"/>
          <p:cNvPicPr>
            <a:picLocks noChangeAspect="1" noChangeArrowheads="1"/>
          </p:cNvPicPr>
          <p:nvPr/>
        </p:nvPicPr>
        <p:blipFill>
          <a:blip r:embed="rId22" r:link="rId23">
            <a:extLst>
              <a:ext uri="{28A0092B-C50C-407E-A947-70E740481C1C}">
                <a14:useLocalDpi xmlns:a14="http://schemas.microsoft.com/office/drawing/2010/main" val="0"/>
              </a:ext>
            </a:extLst>
          </a:blip>
          <a:srcRect/>
          <a:stretch>
            <a:fillRect/>
          </a:stretch>
        </p:blipFill>
        <p:spPr bwMode="auto">
          <a:xfrm>
            <a:off x="7535799" y="3365181"/>
            <a:ext cx="21336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agrolicey.uz.ua/images/laimage001.jpg"/>
          <p:cNvPicPr>
            <a:picLocks noChangeAspect="1" noChangeArrowheads="1"/>
          </p:cNvPicPr>
          <p:nvPr/>
        </p:nvPicPr>
        <p:blipFill>
          <a:blip r:embed="rId24" r:link="rId25">
            <a:extLst>
              <a:ext uri="{28A0092B-C50C-407E-A947-70E740481C1C}">
                <a14:useLocalDpi xmlns:a14="http://schemas.microsoft.com/office/drawing/2010/main" val="0"/>
              </a:ext>
            </a:extLst>
          </a:blip>
          <a:srcRect/>
          <a:stretch>
            <a:fillRect/>
          </a:stretch>
        </p:blipFill>
        <p:spPr bwMode="auto">
          <a:xfrm>
            <a:off x="8937498" y="2847973"/>
            <a:ext cx="1381125" cy="2124075"/>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 descr="http://agrolicey.uz.ua/images/rmage001.jpg"/>
          <p:cNvPicPr>
            <a:picLocks noChangeAspect="1" noChangeArrowheads="1"/>
          </p:cNvPicPr>
          <p:nvPr/>
        </p:nvPicPr>
        <p:blipFill>
          <a:blip r:embed="rId26" r:link="rId27">
            <a:extLst>
              <a:ext uri="{28A0092B-C50C-407E-A947-70E740481C1C}">
                <a14:useLocalDpi xmlns:a14="http://schemas.microsoft.com/office/drawing/2010/main" val="0"/>
              </a:ext>
            </a:extLst>
          </a:blip>
          <a:srcRect/>
          <a:stretch>
            <a:fillRect/>
          </a:stretch>
        </p:blipFill>
        <p:spPr bwMode="auto">
          <a:xfrm>
            <a:off x="3925824" y="2962277"/>
            <a:ext cx="1524000" cy="20764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16"/>
          <p:cNvSpPr>
            <a:spLocks noChangeArrowheads="1"/>
          </p:cNvSpPr>
          <p:nvPr/>
        </p:nvSpPr>
        <p:spPr bwMode="auto">
          <a:xfrm>
            <a:off x="0" y="1981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en-US" sz="1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en-US" sz="1800" b="0" i="0" u="none" strike="noStrike" cap="none" normalizeH="0" baseline="0" smtClean="0">
              <a:ln>
                <a:noFill/>
              </a:ln>
              <a:solidFill>
                <a:schemeClr val="tx1"/>
              </a:solidFill>
              <a:effectLst/>
              <a:latin typeface="Arial" panose="020B0604020202020204" pitchFamily="34" charset="0"/>
            </a:endParaRPr>
          </a:p>
        </p:txBody>
      </p:sp>
      <p:sp>
        <p:nvSpPr>
          <p:cNvPr id="6" name="Rectangle 17"/>
          <p:cNvSpPr>
            <a:spLocks noChangeArrowheads="1"/>
          </p:cNvSpPr>
          <p:nvPr/>
        </p:nvSpPr>
        <p:spPr bwMode="auto">
          <a:xfrm>
            <a:off x="0" y="34956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en-US" sz="1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en-US" sz="1800" b="0" i="0" u="none" strike="noStrike" cap="none" normalizeH="0" baseline="0" smtClean="0">
              <a:ln>
                <a:noFill/>
              </a:ln>
              <a:solidFill>
                <a:schemeClr val="tx1"/>
              </a:solidFill>
              <a:effectLst/>
              <a:latin typeface="Arial" panose="020B0604020202020204" pitchFamily="34" charset="0"/>
            </a:endParaRPr>
          </a:p>
        </p:txBody>
      </p:sp>
      <p:sp>
        <p:nvSpPr>
          <p:cNvPr id="9" name="Rectangle 20"/>
          <p:cNvSpPr>
            <a:spLocks noChangeArrowheads="1"/>
          </p:cNvSpPr>
          <p:nvPr/>
        </p:nvSpPr>
        <p:spPr bwMode="auto">
          <a:xfrm>
            <a:off x="0" y="8039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en-US" sz="1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en-US" sz="1800" b="0" i="0" u="none" strike="noStrike" cap="none" normalizeH="0" baseline="0" smtClean="0">
              <a:ln>
                <a:noFill/>
              </a:ln>
              <a:solidFill>
                <a:schemeClr val="tx1"/>
              </a:solidFill>
              <a:effectLst/>
              <a:latin typeface="Arial" panose="020B0604020202020204" pitchFamily="34" charset="0"/>
            </a:endParaRPr>
          </a:p>
        </p:txBody>
      </p:sp>
      <p:sp>
        <p:nvSpPr>
          <p:cNvPr id="10" name="Rectangle 21"/>
          <p:cNvSpPr>
            <a:spLocks noChangeArrowheads="1"/>
          </p:cNvSpPr>
          <p:nvPr/>
        </p:nvSpPr>
        <p:spPr bwMode="auto">
          <a:xfrm>
            <a:off x="0" y="94964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22"/>
          <p:cNvSpPr>
            <a:spLocks noChangeArrowheads="1"/>
          </p:cNvSpPr>
          <p:nvPr/>
        </p:nvSpPr>
        <p:spPr bwMode="auto">
          <a:xfrm>
            <a:off x="0" y="110680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en-US" sz="1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en-US" sz="1800" b="0" i="0" u="none" strike="noStrike" cap="none" normalizeH="0" baseline="0" smtClean="0">
              <a:ln>
                <a:noFill/>
              </a:ln>
              <a:solidFill>
                <a:schemeClr val="tx1"/>
              </a:solidFill>
              <a:effectLst/>
              <a:latin typeface="Arial" panose="020B0604020202020204" pitchFamily="34" charset="0"/>
            </a:endParaRPr>
          </a:p>
        </p:txBody>
      </p:sp>
      <p:sp>
        <p:nvSpPr>
          <p:cNvPr id="13" name="Rectangle 24"/>
          <p:cNvSpPr>
            <a:spLocks noChangeArrowheads="1"/>
          </p:cNvSpPr>
          <p:nvPr/>
        </p:nvSpPr>
        <p:spPr bwMode="auto">
          <a:xfrm>
            <a:off x="0" y="142589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4" name="Rectangle 25"/>
          <p:cNvSpPr>
            <a:spLocks noChangeArrowheads="1"/>
          </p:cNvSpPr>
          <p:nvPr/>
        </p:nvSpPr>
        <p:spPr bwMode="auto">
          <a:xfrm>
            <a:off x="0" y="158305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en-US" sz="1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en-US" sz="1800" b="0" i="0" u="none" strike="noStrike" cap="none" normalizeH="0" baseline="0" smtClean="0">
              <a:ln>
                <a:noFill/>
              </a:ln>
              <a:solidFill>
                <a:schemeClr val="tx1"/>
              </a:solidFill>
              <a:effectLst/>
              <a:latin typeface="Arial" panose="020B0604020202020204" pitchFamily="34" charset="0"/>
            </a:endParaRPr>
          </a:p>
        </p:txBody>
      </p:sp>
      <p:sp>
        <p:nvSpPr>
          <p:cNvPr id="15" name="Rectangle 26"/>
          <p:cNvSpPr>
            <a:spLocks noChangeArrowheads="1"/>
          </p:cNvSpPr>
          <p:nvPr/>
        </p:nvSpPr>
        <p:spPr bwMode="auto">
          <a:xfrm>
            <a:off x="0" y="174117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en-US" sz="1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ru-RU" altLang="en-US" sz="1800" b="0" i="0" u="none" strike="noStrike" cap="none" normalizeH="0" baseline="0" smtClean="0">
              <a:ln>
                <a:noFill/>
              </a:ln>
              <a:solidFill>
                <a:schemeClr val="tx1"/>
              </a:solidFill>
              <a:effectLst/>
              <a:latin typeface="Arial" panose="020B0604020202020204" pitchFamily="34" charset="0"/>
            </a:endParaRPr>
          </a:p>
        </p:txBody>
      </p:sp>
      <p:sp>
        <p:nvSpPr>
          <p:cNvPr id="16" name="Rectangle 27"/>
          <p:cNvSpPr>
            <a:spLocks noChangeArrowheads="1"/>
          </p:cNvSpPr>
          <p:nvPr/>
        </p:nvSpPr>
        <p:spPr bwMode="auto">
          <a:xfrm>
            <a:off x="0" y="19011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en-US" sz="1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endParaRPr kumimoji="0" lang="uk-UA" altLang="en-US" sz="1800" b="0" i="0" u="none" strike="noStrike" cap="none" normalizeH="0" baseline="0" smtClean="0">
              <a:ln>
                <a:noFill/>
              </a:ln>
              <a:solidFill>
                <a:schemeClr val="tx1"/>
              </a:solidFill>
              <a:effectLst/>
              <a:latin typeface="Arial" panose="020B0604020202020204" pitchFamily="34" charset="0"/>
            </a:endParaRPr>
          </a:p>
        </p:txBody>
      </p:sp>
      <p:sp>
        <p:nvSpPr>
          <p:cNvPr id="18" name="Rectangle 29"/>
          <p:cNvSpPr>
            <a:spLocks noChangeArrowheads="1"/>
          </p:cNvSpPr>
          <p:nvPr/>
        </p:nvSpPr>
        <p:spPr bwMode="auto">
          <a:xfrm>
            <a:off x="0" y="232124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en-US" sz="1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r>
              <a:rPr kumimoji="0" lang="uk-UA" altLang="en-US" sz="14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t>
            </a:r>
            <a:r>
              <a:rPr kumimoji="0" lang="en-US" altLang="en-US" sz="800" b="0" i="0" u="none" strike="noStrike" cap="none" normalizeH="0" baseline="0" smtClean="0">
                <a:ln>
                  <a:noFill/>
                </a:ln>
                <a:solidFill>
                  <a:schemeClr val="tx1"/>
                </a:solidFill>
                <a:effectLst/>
                <a:latin typeface="Arial" panose="020B0604020202020204" pitchFamily="34" charset="0"/>
              </a:rPr>
              <a:t> </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pic>
        <p:nvPicPr>
          <p:cNvPr id="1055" name="Picture 31" descr="http://agrolicey.uz.ua/images/pimage001.jpg"/>
          <p:cNvPicPr>
            <a:picLocks noChangeAspect="1" noChangeArrowheads="1"/>
          </p:cNvPicPr>
          <p:nvPr/>
        </p:nvPicPr>
        <p:blipFill>
          <a:blip r:embed="rId28" r:link="rId29">
            <a:extLst>
              <a:ext uri="{28A0092B-C50C-407E-A947-70E740481C1C}">
                <a14:useLocalDpi xmlns:a14="http://schemas.microsoft.com/office/drawing/2010/main" val="0"/>
              </a:ext>
            </a:extLst>
          </a:blip>
          <a:srcRect/>
          <a:stretch>
            <a:fillRect/>
          </a:stretch>
        </p:blipFill>
        <p:spPr bwMode="auto">
          <a:xfrm>
            <a:off x="3919748" y="4429126"/>
            <a:ext cx="1466850" cy="2076450"/>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http://agrolicey.uz.ua/thumbnails/18.11.19_1_.jpg"/>
          <p:cNvPicPr>
            <a:picLocks noChangeAspect="1" noChangeArrowheads="1"/>
          </p:cNvPicPr>
          <p:nvPr/>
        </p:nvPicPr>
        <p:blipFill>
          <a:blip r:embed="rId30" r:link="rId31" cstate="print">
            <a:extLst>
              <a:ext uri="{28A0092B-C50C-407E-A947-70E740481C1C}">
                <a14:useLocalDpi xmlns:a14="http://schemas.microsoft.com/office/drawing/2010/main" val="0"/>
              </a:ext>
            </a:extLst>
          </a:blip>
          <a:srcRect/>
          <a:stretch>
            <a:fillRect/>
          </a:stretch>
        </p:blipFill>
        <p:spPr bwMode="auto">
          <a:xfrm>
            <a:off x="1825562" y="4933947"/>
            <a:ext cx="2095500" cy="156210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33"/>
          <p:cNvSpPr>
            <a:spLocks noChangeArrowheads="1"/>
          </p:cNvSpPr>
          <p:nvPr/>
        </p:nvSpPr>
        <p:spPr bwMode="auto">
          <a:xfrm>
            <a:off x="0" y="25336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34"/>
          <p:cNvSpPr>
            <a:spLocks noChangeArrowheads="1"/>
          </p:cNvSpPr>
          <p:nvPr/>
        </p:nvSpPr>
        <p:spPr bwMode="auto">
          <a:xfrm>
            <a:off x="169985" y="3002532"/>
            <a:ext cx="11852030" cy="704368"/>
          </a:xfrm>
          <a:prstGeom prst="rect">
            <a:avLst/>
          </a:prstGeom>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r>
              <a:rPr kumimoji="0" lang="uk-UA" altLang="en-US" sz="20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000" b="1" dirty="0" smtClean="0">
                <a:latin typeface="Times New Roman" panose="02020603050405020304" pitchFamily="18" charset="0"/>
                <a:cs typeface="Times New Roman" panose="02020603050405020304" pitchFamily="18" charset="0"/>
              </a:rPr>
              <a:t>Багато уваги методичні комісії приділяли підготовці учнів до участі в предметних олімпіадах, фахових конкурсах.</a:t>
            </a:r>
            <a:endParaRPr lang="en-US" sz="2000" b="1" dirty="0" smtClean="0">
              <a:latin typeface="Times New Roman" panose="02020603050405020304" pitchFamily="18" charset="0"/>
              <a:cs typeface="Times New Roman" panose="02020603050405020304" pitchFamily="18" charset="0"/>
            </a:endParaRPr>
          </a:p>
        </p:txBody>
      </p:sp>
      <p:pic>
        <p:nvPicPr>
          <p:cNvPr id="1059" name="Picture 35" descr="18"/>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5385284" y="4497474"/>
            <a:ext cx="2673644" cy="1993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0" name="Picture 36" descr="pioimage0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69064" y="4955052"/>
            <a:ext cx="2249559"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216742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404723" cy="91009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uk-UA" sz="2000" b="1" dirty="0">
                <a:latin typeface="Times New Roman" panose="02020603050405020304" pitchFamily="18" charset="0"/>
                <a:cs typeface="Times New Roman" panose="02020603050405020304" pitchFamily="18" charset="0"/>
              </a:rPr>
              <a:t>Цього навчального року адміністрацією, педколективом особлива увага приділялася роботі з обдарованими учнями, і як наслідок – є високі </a:t>
            </a:r>
            <a:r>
              <a:rPr lang="uk-UA" sz="2000" b="1" dirty="0" smtClean="0">
                <a:latin typeface="Times New Roman" panose="02020603050405020304" pitchFamily="18" charset="0"/>
                <a:cs typeface="Times New Roman" panose="02020603050405020304" pitchFamily="18" charset="0"/>
              </a:rPr>
              <a:t>результати:</a:t>
            </a:r>
            <a:endParaRPr lang="en-US" sz="2000" b="1"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1"/>
          </p:nvPr>
        </p:nvSpPr>
        <p:spPr>
          <a:xfrm>
            <a:off x="921360" y="1825626"/>
            <a:ext cx="4943109" cy="923330"/>
          </a:xfr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a:normAutofit lnSpcReduction="10000"/>
          </a:bodyPr>
          <a:lstStyle/>
          <a:p>
            <a:pPr marL="0" indent="0">
              <a:buNone/>
            </a:pPr>
            <a:r>
              <a:rPr lang="uk-UA" sz="1800" dirty="0" smtClean="0">
                <a:latin typeface="Times New Roman" panose="02020603050405020304" pitchFamily="18" charset="0"/>
                <a:ea typeface="+mj-ea"/>
                <a:cs typeface="Times New Roman" panose="02020603050405020304" pitchFamily="18" charset="0"/>
              </a:rPr>
              <a:t>Кандидатами </a:t>
            </a:r>
            <a:r>
              <a:rPr lang="uk-UA" sz="1800" dirty="0">
                <a:latin typeface="Times New Roman" panose="02020603050405020304" pitchFamily="18" charset="0"/>
                <a:ea typeface="+mj-ea"/>
                <a:cs typeface="Times New Roman" panose="02020603050405020304" pitchFamily="18" charset="0"/>
              </a:rPr>
              <a:t>в майстри спорту  стали учні 14 групи електромонтерів </a:t>
            </a:r>
            <a:r>
              <a:rPr lang="uk-UA" sz="2100" dirty="0">
                <a:latin typeface="Times New Roman" panose="02020603050405020304" pitchFamily="18" charset="0"/>
                <a:ea typeface="+mj-ea"/>
                <a:cs typeface="Times New Roman" panose="02020603050405020304" pitchFamily="18" charset="0"/>
              </a:rPr>
              <a:t>Мілан</a:t>
            </a:r>
            <a:r>
              <a:rPr lang="uk-UA" sz="1800" dirty="0">
                <a:latin typeface="Times New Roman" panose="02020603050405020304" pitchFamily="18" charset="0"/>
                <a:ea typeface="+mj-ea"/>
                <a:cs typeface="Times New Roman" panose="02020603050405020304" pitchFamily="18" charset="0"/>
              </a:rPr>
              <a:t> </a:t>
            </a:r>
            <a:r>
              <a:rPr lang="uk-UA" sz="1800" dirty="0" err="1">
                <a:latin typeface="Times New Roman" panose="02020603050405020304" pitchFamily="18" charset="0"/>
                <a:ea typeface="+mj-ea"/>
                <a:cs typeface="Times New Roman" panose="02020603050405020304" pitchFamily="18" charset="0"/>
              </a:rPr>
              <a:t>Рокіцан</a:t>
            </a:r>
            <a:r>
              <a:rPr lang="uk-UA" sz="1800" dirty="0">
                <a:latin typeface="Times New Roman" panose="02020603050405020304" pitchFamily="18" charset="0"/>
                <a:ea typeface="+mj-ea"/>
                <a:cs typeface="Times New Roman" panose="02020603050405020304" pitchFamily="18" charset="0"/>
              </a:rPr>
              <a:t> та Антон Іванов</a:t>
            </a:r>
            <a:r>
              <a:rPr lang="uk-UA" sz="1800" dirty="0" smtClean="0">
                <a:latin typeface="Times New Roman" panose="02020603050405020304" pitchFamily="18" charset="0"/>
                <a:ea typeface="+mj-ea"/>
                <a:cs typeface="Times New Roman" panose="02020603050405020304" pitchFamily="18" charset="0"/>
              </a:rPr>
              <a:t>;</a:t>
            </a:r>
            <a:endParaRPr lang="en-US" dirty="0"/>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21360" y="2753519"/>
            <a:ext cx="4943109" cy="2877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Прямоугольник 7"/>
          <p:cNvSpPr/>
          <p:nvPr/>
        </p:nvSpPr>
        <p:spPr>
          <a:xfrm>
            <a:off x="6102960" y="1825625"/>
            <a:ext cx="5334000" cy="923330"/>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spcAft>
                <a:spcPts val="0"/>
              </a:spcAft>
              <a:tabLst>
                <a:tab pos="457200" algn="l"/>
              </a:tabLst>
            </a:pPr>
            <a:r>
              <a:rPr lang="uk-UA" dirty="0" smtClean="0">
                <a:latin typeface="Times New Roman" panose="02020603050405020304" pitchFamily="18" charset="0"/>
                <a:ea typeface="Times New Roman" panose="02020603050405020304" pitchFamily="18" charset="0"/>
              </a:rPr>
              <a:t>Чемпіоном </a:t>
            </a:r>
            <a:r>
              <a:rPr lang="uk-UA" dirty="0">
                <a:latin typeface="Times New Roman" panose="02020603050405020304" pitchFamily="18" charset="0"/>
                <a:ea typeface="Times New Roman" panose="02020603050405020304" pitchFamily="18" charset="0"/>
              </a:rPr>
              <a:t>Закарпатської області з греко-римської боротьби серед юніорів став учень 21 гр. трактористів Анатолій </a:t>
            </a:r>
            <a:r>
              <a:rPr lang="uk-UA" dirty="0" err="1">
                <a:latin typeface="Times New Roman" panose="02020603050405020304" pitchFamily="18" charset="0"/>
                <a:ea typeface="Times New Roman" panose="02020603050405020304" pitchFamily="18" charset="0"/>
              </a:rPr>
              <a:t>Меденці</a:t>
            </a:r>
            <a:r>
              <a:rPr lang="uk-UA" dirty="0">
                <a:latin typeface="Times New Roman" panose="02020603050405020304" pitchFamily="18" charset="0"/>
                <a:ea typeface="Times New Roman" panose="02020603050405020304" pitchFamily="18" charset="0"/>
              </a:rPr>
              <a:t>;</a:t>
            </a:r>
            <a:endParaRPr lang="en-US" sz="1600" b="1" dirty="0">
              <a:effectLst/>
              <a:latin typeface="Times New Roman" panose="02020603050405020304" pitchFamily="18" charset="0"/>
              <a:ea typeface="Times New Roman" panose="02020603050405020304" pitchFamily="18" charset="0"/>
            </a:endParaRPr>
          </a:p>
        </p:txBody>
      </p:sp>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2960" y="2748955"/>
            <a:ext cx="5334000" cy="29009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3732549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idx="1"/>
          </p:nvPr>
        </p:nvSpPr>
        <p:spPr>
          <a:xfrm>
            <a:off x="839788" y="545122"/>
            <a:ext cx="4963135" cy="1600201"/>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20000"/>
          </a:bodyPr>
          <a:lstStyle/>
          <a:p>
            <a:endParaRPr lang="uk-UA" sz="1800" b="0" dirty="0" smtClean="0">
              <a:solidFill>
                <a:schemeClr val="tx1"/>
              </a:solidFill>
              <a:latin typeface="Times New Roman" panose="02020603050405020304" pitchFamily="18" charset="0"/>
              <a:cs typeface="Times New Roman" panose="02020603050405020304" pitchFamily="18" charset="0"/>
            </a:endParaRPr>
          </a:p>
          <a:p>
            <a:endParaRPr lang="uk-UA" sz="1800" dirty="0">
              <a:solidFill>
                <a:schemeClr val="tx1"/>
              </a:solidFill>
              <a:latin typeface="Times New Roman" panose="02020603050405020304" pitchFamily="18" charset="0"/>
              <a:cs typeface="Times New Roman" panose="02020603050405020304" pitchFamily="18" charset="0"/>
            </a:endParaRPr>
          </a:p>
          <a:p>
            <a:r>
              <a:rPr lang="uk-UA" sz="1800" b="0" dirty="0" smtClean="0">
                <a:solidFill>
                  <a:schemeClr val="tx1"/>
                </a:solidFill>
                <a:latin typeface="Times New Roman" panose="02020603050405020304" pitchFamily="18" charset="0"/>
                <a:cs typeface="Times New Roman" panose="02020603050405020304" pitchFamily="18" charset="0"/>
              </a:rPr>
              <a:t>ІІ </a:t>
            </a:r>
            <a:r>
              <a:rPr lang="uk-UA" sz="1800" b="0" dirty="0">
                <a:solidFill>
                  <a:schemeClr val="tx1"/>
                </a:solidFill>
                <a:latin typeface="Times New Roman" panose="02020603050405020304" pitchFamily="18" charset="0"/>
                <a:cs typeface="Times New Roman" panose="02020603050405020304" pitchFamily="18" charset="0"/>
              </a:rPr>
              <a:t>місце в номінації «Метання молота» на зимовому чемпіонаті України з легкоатлетичних метань серед дорослих, молоді, юніорів, юнаків – </a:t>
            </a:r>
            <a:r>
              <a:rPr lang="uk-UA" sz="1800" b="0" dirty="0" err="1">
                <a:solidFill>
                  <a:schemeClr val="tx1"/>
                </a:solidFill>
                <a:latin typeface="Times New Roman" panose="02020603050405020304" pitchFamily="18" charset="0"/>
                <a:cs typeface="Times New Roman" panose="02020603050405020304" pitchFamily="18" charset="0"/>
              </a:rPr>
              <a:t>Перевозніков</a:t>
            </a:r>
            <a:r>
              <a:rPr lang="uk-UA" sz="1800" b="0" dirty="0">
                <a:solidFill>
                  <a:schemeClr val="tx1"/>
                </a:solidFill>
                <a:latin typeface="Times New Roman" panose="02020603050405020304" pitchFamily="18" charset="0"/>
                <a:cs typeface="Times New Roman" panose="02020603050405020304" pitchFamily="18" charset="0"/>
              </a:rPr>
              <a:t> Сергій, учень 215 гр. монтерів;</a:t>
            </a:r>
            <a:endParaRPr lang="en-US" sz="1800" dirty="0">
              <a:solidFill>
                <a:schemeClr val="tx1"/>
              </a:solidFill>
              <a:latin typeface="Times New Roman" panose="02020603050405020304" pitchFamily="18" charset="0"/>
              <a:cs typeface="Times New Roman" panose="02020603050405020304" pitchFamily="18" charset="0"/>
            </a:endParaRPr>
          </a:p>
          <a:p>
            <a:endParaRPr lang="en-US" sz="1800" dirty="0"/>
          </a:p>
        </p:txBody>
      </p:sp>
      <p:sp>
        <p:nvSpPr>
          <p:cNvPr id="8" name="Текст 7"/>
          <p:cNvSpPr>
            <a:spLocks noGrp="1"/>
          </p:cNvSpPr>
          <p:nvPr>
            <p:ph type="body" sz="quarter" idx="3"/>
          </p:nvPr>
        </p:nvSpPr>
        <p:spPr>
          <a:xfrm>
            <a:off x="5997573" y="545123"/>
            <a:ext cx="5183188" cy="160020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20000"/>
          </a:bodyPr>
          <a:lstStyle/>
          <a:p>
            <a:endParaRPr lang="uk-UA" sz="1800" b="0" dirty="0" smtClean="0">
              <a:solidFill>
                <a:schemeClr val="tx1"/>
              </a:solidFill>
              <a:latin typeface="Times New Roman" panose="02020603050405020304" pitchFamily="18" charset="0"/>
              <a:cs typeface="Times New Roman" panose="02020603050405020304" pitchFamily="18" charset="0"/>
            </a:endParaRPr>
          </a:p>
          <a:p>
            <a:endParaRPr lang="uk-UA" sz="1800" dirty="0">
              <a:solidFill>
                <a:schemeClr val="tx1"/>
              </a:solidFill>
              <a:latin typeface="Times New Roman" panose="02020603050405020304" pitchFamily="18" charset="0"/>
              <a:cs typeface="Times New Roman" panose="02020603050405020304" pitchFamily="18" charset="0"/>
            </a:endParaRPr>
          </a:p>
          <a:p>
            <a:r>
              <a:rPr lang="uk-UA" sz="1800" b="0" dirty="0" smtClean="0">
                <a:solidFill>
                  <a:schemeClr val="tx1"/>
                </a:solidFill>
                <a:latin typeface="Times New Roman" panose="02020603050405020304" pitchFamily="18" charset="0"/>
                <a:cs typeface="Times New Roman" panose="02020603050405020304" pitchFamily="18" charset="0"/>
              </a:rPr>
              <a:t>Переможець </a:t>
            </a:r>
            <a:r>
              <a:rPr lang="uk-UA" sz="1800" b="0" dirty="0">
                <a:solidFill>
                  <a:schemeClr val="tx1"/>
                </a:solidFill>
                <a:latin typeface="Times New Roman" panose="02020603050405020304" pitchFamily="18" charset="0"/>
                <a:cs typeface="Times New Roman" panose="02020603050405020304" pitchFamily="18" charset="0"/>
              </a:rPr>
              <a:t>Міжнародного мовно-літературного конкурсу учнівської та студентської молоді </a:t>
            </a:r>
            <a:r>
              <a:rPr lang="uk-UA" sz="1800" b="0" dirty="0" err="1">
                <a:solidFill>
                  <a:schemeClr val="tx1"/>
                </a:solidFill>
                <a:latin typeface="Times New Roman" panose="02020603050405020304" pitchFamily="18" charset="0"/>
                <a:cs typeface="Times New Roman" panose="02020603050405020304" pitchFamily="18" charset="0"/>
              </a:rPr>
              <a:t>ім.Тараса</a:t>
            </a:r>
            <a:r>
              <a:rPr lang="uk-UA" sz="1800" b="0" dirty="0">
                <a:solidFill>
                  <a:schemeClr val="tx1"/>
                </a:solidFill>
                <a:latin typeface="Times New Roman" panose="02020603050405020304" pitchFamily="18" charset="0"/>
                <a:cs typeface="Times New Roman" panose="02020603050405020304" pitchFamily="18" charset="0"/>
              </a:rPr>
              <a:t> Шевченка серед учнів П(ПТ)О Різак Мирослав, учень 22 гр. автослюсарів;</a:t>
            </a:r>
            <a:endParaRPr lang="en-US" sz="1800" dirty="0">
              <a:solidFill>
                <a:schemeClr val="tx1"/>
              </a:solidFill>
              <a:latin typeface="Times New Roman" panose="02020603050405020304" pitchFamily="18" charset="0"/>
              <a:cs typeface="Times New Roman" panose="02020603050405020304" pitchFamily="18" charset="0"/>
            </a:endParaRPr>
          </a:p>
          <a:p>
            <a:endParaRPr lang="en-US" dirty="0"/>
          </a:p>
        </p:txBody>
      </p:sp>
      <p:pic>
        <p:nvPicPr>
          <p:cNvPr id="10" name="Объект 9"/>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1990083" y="2400300"/>
            <a:ext cx="2662543" cy="37596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Рисунок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5143" y="2318633"/>
            <a:ext cx="2108048" cy="37533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3705185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839788" y="773723"/>
            <a:ext cx="5157787" cy="861646"/>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10000"/>
          </a:bodyPr>
          <a:lstStyle/>
          <a:p>
            <a:r>
              <a:rPr lang="uk-UA" sz="1800" b="0" dirty="0">
                <a:solidFill>
                  <a:schemeClr val="tx1"/>
                </a:solidFill>
                <a:latin typeface="Times New Roman" panose="02020603050405020304" pitchFamily="18" charset="0"/>
                <a:cs typeface="Times New Roman" panose="02020603050405020304" pitchFamily="18" charset="0"/>
              </a:rPr>
              <a:t>Переможець ХІХ Міжнародного конкурсу з української мови </a:t>
            </a:r>
            <a:r>
              <a:rPr lang="uk-UA" sz="1800" b="0" dirty="0" err="1">
                <a:solidFill>
                  <a:schemeClr val="tx1"/>
                </a:solidFill>
                <a:latin typeface="Times New Roman" panose="02020603050405020304" pitchFamily="18" charset="0"/>
                <a:cs typeface="Times New Roman" panose="02020603050405020304" pitchFamily="18" charset="0"/>
              </a:rPr>
              <a:t>ім.П.Яцика</a:t>
            </a:r>
            <a:r>
              <a:rPr lang="uk-UA" sz="1800" b="0" dirty="0">
                <a:solidFill>
                  <a:schemeClr val="tx1"/>
                </a:solidFill>
                <a:latin typeface="Times New Roman" panose="02020603050405020304" pitchFamily="18" charset="0"/>
                <a:cs typeface="Times New Roman" panose="02020603050405020304" pitchFamily="18" charset="0"/>
              </a:rPr>
              <a:t>, серед учнів П(ПТ)О – </a:t>
            </a:r>
            <a:r>
              <a:rPr lang="uk-UA" sz="1800" b="0" dirty="0" err="1">
                <a:solidFill>
                  <a:schemeClr val="tx1"/>
                </a:solidFill>
                <a:latin typeface="Times New Roman" panose="02020603050405020304" pitchFamily="18" charset="0"/>
                <a:cs typeface="Times New Roman" panose="02020603050405020304" pitchFamily="18" charset="0"/>
              </a:rPr>
              <a:t>Финзь</a:t>
            </a:r>
            <a:r>
              <a:rPr lang="uk-UA" sz="1800" b="0" dirty="0">
                <a:solidFill>
                  <a:schemeClr val="tx1"/>
                </a:solidFill>
                <a:latin typeface="Times New Roman" panose="02020603050405020304" pitchFamily="18" charset="0"/>
                <a:cs typeface="Times New Roman" panose="02020603050405020304" pitchFamily="18" charset="0"/>
              </a:rPr>
              <a:t> Андрій, </a:t>
            </a:r>
            <a:r>
              <a:rPr lang="uk-UA" sz="1800" b="0" dirty="0" smtClean="0">
                <a:solidFill>
                  <a:schemeClr val="tx1"/>
                </a:solidFill>
                <a:latin typeface="Times New Roman" panose="02020603050405020304" pitchFamily="18" charset="0"/>
                <a:cs typeface="Times New Roman" panose="02020603050405020304" pitchFamily="18" charset="0"/>
              </a:rPr>
              <a:t>учень 13 </a:t>
            </a:r>
            <a:r>
              <a:rPr lang="uk-UA" sz="1800" b="0" dirty="0">
                <a:solidFill>
                  <a:schemeClr val="tx1"/>
                </a:solidFill>
                <a:latin typeface="Times New Roman" panose="02020603050405020304" pitchFamily="18" charset="0"/>
                <a:cs typeface="Times New Roman" panose="02020603050405020304" pitchFamily="18" charset="0"/>
              </a:rPr>
              <a:t>гр. автослюсарів;</a:t>
            </a:r>
            <a:endParaRPr lang="en-US" sz="1800" b="0" dirty="0">
              <a:solidFill>
                <a:schemeClr val="tx1"/>
              </a:solidFill>
              <a:latin typeface="Times New Roman" panose="02020603050405020304" pitchFamily="18" charset="0"/>
              <a:cs typeface="Times New Roman" panose="02020603050405020304" pitchFamily="18" charset="0"/>
            </a:endParaRPr>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75488" y="1863969"/>
            <a:ext cx="4886386" cy="36451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Текст 4"/>
          <p:cNvSpPr>
            <a:spLocks noGrp="1"/>
          </p:cNvSpPr>
          <p:nvPr>
            <p:ph type="body" sz="quarter" idx="3"/>
          </p:nvPr>
        </p:nvSpPr>
        <p:spPr>
          <a:xfrm>
            <a:off x="6172200" y="677007"/>
            <a:ext cx="5183188" cy="105507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92500" lnSpcReduction="10000"/>
          </a:bodyPr>
          <a:lstStyle/>
          <a:p>
            <a:pPr lvl="0">
              <a:spcAft>
                <a:spcPts val="0"/>
              </a:spcAft>
              <a:tabLst>
                <a:tab pos="457200" algn="l"/>
              </a:tabLst>
            </a:pPr>
            <a:r>
              <a:rPr lang="uk-UA" sz="1800" b="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Призове місце на захисті науково-дослідницького проекту Малої Академії наук Закарпатського територіального відділення – </a:t>
            </a:r>
            <a:r>
              <a:rPr lang="uk-UA" sz="1800" b="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Бакулін</a:t>
            </a:r>
            <a:r>
              <a:rPr lang="uk-UA" sz="1800" b="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Костянтин, учень 21 гр. трактористів</a:t>
            </a:r>
            <a:r>
              <a:rPr lang="uk-UA" sz="1800" b="0"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8" name="Объект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543800" y="1863969"/>
            <a:ext cx="2760785" cy="37744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665494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839788" y="1371600"/>
            <a:ext cx="5157787" cy="89681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pPr lvl="0">
              <a:spcAft>
                <a:spcPts val="0"/>
              </a:spcAft>
              <a:tabLst>
                <a:tab pos="457200" algn="l"/>
              </a:tabLst>
            </a:pPr>
            <a:r>
              <a:rPr lang="uk-UA" sz="1800" b="0" dirty="0" smtClean="0">
                <a:solidFill>
                  <a:schemeClr val="tx1"/>
                </a:solidFill>
                <a:effectLst/>
                <a:latin typeface="Times New Roman" panose="02020603050405020304" pitchFamily="18" charset="0"/>
                <a:ea typeface="Times New Roman" panose="02020603050405020304" pitchFamily="18" charset="0"/>
              </a:rPr>
              <a:t>Призове місце в ІІ етапі Всеукраїнського конкурсу фахової майстерності серед учнів з професії офіціант – Хома Оксана, учениця 214 гр. барменів;</a:t>
            </a:r>
            <a:endParaRPr lang="en-US" sz="1600" dirty="0">
              <a:solidFill>
                <a:schemeClr val="tx1"/>
              </a:solidFill>
              <a:latin typeface="Times New Roman" panose="02020603050405020304" pitchFamily="18" charset="0"/>
              <a:ea typeface="Times New Roman" panose="02020603050405020304" pitchFamily="18" charset="0"/>
            </a:endParaRPr>
          </a:p>
        </p:txBody>
      </p:sp>
      <p:sp>
        <p:nvSpPr>
          <p:cNvPr id="5" name="Текст 4"/>
          <p:cNvSpPr>
            <a:spLocks noGrp="1"/>
          </p:cNvSpPr>
          <p:nvPr>
            <p:ph type="body" sz="quarter" idx="3"/>
          </p:nvPr>
        </p:nvSpPr>
        <p:spPr>
          <a:xfrm>
            <a:off x="6172200" y="1371600"/>
            <a:ext cx="5183188" cy="896815"/>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pPr lvl="0">
              <a:spcAft>
                <a:spcPts val="0"/>
              </a:spcAft>
              <a:tabLst>
                <a:tab pos="457200" algn="l"/>
              </a:tabLst>
            </a:pPr>
            <a:r>
              <a:rPr lang="uk-UA" sz="1800" b="0" dirty="0">
                <a:solidFill>
                  <a:schemeClr val="tx1"/>
                </a:solidFill>
                <a:latin typeface="Times New Roman" panose="02020603050405020304" pitchFamily="18" charset="0"/>
                <a:ea typeface="Times New Roman" panose="02020603050405020304" pitchFamily="18" charset="0"/>
              </a:rPr>
              <a:t>І місце в обласному етапі он-лайн олімпіади з предмета «Спеціальна технологія» - </a:t>
            </a:r>
            <a:r>
              <a:rPr lang="uk-UA" sz="1800" b="0" dirty="0" err="1">
                <a:solidFill>
                  <a:schemeClr val="tx1"/>
                </a:solidFill>
                <a:latin typeface="Times New Roman" panose="02020603050405020304" pitchFamily="18" charset="0"/>
                <a:ea typeface="Times New Roman" panose="02020603050405020304" pitchFamily="18" charset="0"/>
              </a:rPr>
              <a:t>Ларкін</a:t>
            </a:r>
            <a:r>
              <a:rPr lang="uk-UA" sz="1800" b="0" dirty="0">
                <a:solidFill>
                  <a:schemeClr val="tx1"/>
                </a:solidFill>
                <a:latin typeface="Times New Roman" panose="02020603050405020304" pitchFamily="18" charset="0"/>
                <a:ea typeface="Times New Roman" panose="02020603050405020304" pitchFamily="18" charset="0"/>
              </a:rPr>
              <a:t> Дмитро, учень 32 гр. автослюсарів</a:t>
            </a:r>
            <a:r>
              <a:rPr lang="uk-UA" sz="1800" b="0" dirty="0" smtClean="0">
                <a:solidFill>
                  <a:schemeClr val="tx1"/>
                </a:solidFill>
                <a:latin typeface="Times New Roman" panose="02020603050405020304" pitchFamily="18" charset="0"/>
                <a:ea typeface="Times New Roman" panose="02020603050405020304" pitchFamily="18" charset="0"/>
              </a:rPr>
              <a:t>;</a:t>
            </a:r>
            <a:endParaRPr lang="en-US" sz="1600" dirty="0">
              <a:solidFill>
                <a:schemeClr val="tx1"/>
              </a:solidFill>
              <a:latin typeface="Times New Roman" panose="02020603050405020304" pitchFamily="18" charset="0"/>
              <a:ea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9015" y="2268416"/>
            <a:ext cx="2628901" cy="40342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789" y="2298436"/>
            <a:ext cx="5157786" cy="40041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2067739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668216" y="1011114"/>
            <a:ext cx="4831436" cy="147014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uk-UA" sz="1800" dirty="0">
                <a:solidFill>
                  <a:schemeClr val="tx1"/>
                </a:solidFill>
                <a:latin typeface="Times New Roman" panose="02020603050405020304" pitchFamily="18" charset="0"/>
                <a:cs typeface="Times New Roman" panose="02020603050405020304" pitchFamily="18" charset="0"/>
              </a:rPr>
              <a:t>Призове місце в ІІ етапі Всеукраїнського конкурсу фахової майстерності серед учнів з професії електромонтер з ремонту та обслуговування електроустаткування – </a:t>
            </a:r>
            <a:r>
              <a:rPr lang="uk-UA" sz="1800" dirty="0" err="1">
                <a:solidFill>
                  <a:schemeClr val="tx1"/>
                </a:solidFill>
                <a:latin typeface="Times New Roman" panose="02020603050405020304" pitchFamily="18" charset="0"/>
                <a:cs typeface="Times New Roman" panose="02020603050405020304" pitchFamily="18" charset="0"/>
              </a:rPr>
              <a:t>Олтман</a:t>
            </a:r>
            <a:r>
              <a:rPr lang="uk-UA" sz="1800" dirty="0">
                <a:solidFill>
                  <a:schemeClr val="tx1"/>
                </a:solidFill>
                <a:latin typeface="Times New Roman" panose="02020603050405020304" pitchFamily="18" charset="0"/>
                <a:cs typeface="Times New Roman" panose="02020603050405020304" pitchFamily="18" charset="0"/>
              </a:rPr>
              <a:t> </a:t>
            </a:r>
            <a:r>
              <a:rPr lang="uk-UA" sz="1800" dirty="0" err="1">
                <a:solidFill>
                  <a:schemeClr val="tx1"/>
                </a:solidFill>
                <a:latin typeface="Times New Roman" panose="02020603050405020304" pitchFamily="18" charset="0"/>
                <a:cs typeface="Times New Roman" panose="02020603050405020304" pitchFamily="18" charset="0"/>
              </a:rPr>
              <a:t>Алекс</a:t>
            </a:r>
            <a:r>
              <a:rPr lang="uk-UA" sz="1800" dirty="0">
                <a:solidFill>
                  <a:schemeClr val="tx1"/>
                </a:solidFill>
                <a:latin typeface="Times New Roman" panose="02020603050405020304" pitchFamily="18" charset="0"/>
                <a:cs typeface="Times New Roman" panose="02020603050405020304" pitchFamily="18" charset="0"/>
              </a:rPr>
              <a:t>, </a:t>
            </a:r>
            <a:r>
              <a:rPr lang="uk-UA" sz="1800" dirty="0" smtClean="0">
                <a:solidFill>
                  <a:schemeClr val="tx1"/>
                </a:solidFill>
                <a:latin typeface="Times New Roman" panose="02020603050405020304" pitchFamily="18" charset="0"/>
                <a:cs typeface="Times New Roman" panose="02020603050405020304" pitchFamily="18" charset="0"/>
              </a:rPr>
              <a:t>учень</a:t>
            </a:r>
            <a:r>
              <a:rPr lang="en-US" sz="1800" dirty="0" smtClean="0">
                <a:solidFill>
                  <a:schemeClr val="tx1"/>
                </a:solidFill>
                <a:latin typeface="Times New Roman" panose="02020603050405020304" pitchFamily="18" charset="0"/>
                <a:cs typeface="Times New Roman" panose="02020603050405020304" pitchFamily="18" charset="0"/>
              </a:rPr>
              <a:t> </a:t>
            </a:r>
            <a:r>
              <a:rPr lang="uk-UA" sz="1800" dirty="0" smtClean="0">
                <a:solidFill>
                  <a:schemeClr val="tx1"/>
                </a:solidFill>
                <a:latin typeface="Times New Roman" panose="02020603050405020304" pitchFamily="18" charset="0"/>
                <a:cs typeface="Times New Roman" panose="02020603050405020304" pitchFamily="18" charset="0"/>
              </a:rPr>
              <a:t>33 гр. електромонтерів</a:t>
            </a:r>
            <a:endParaRPr lang="en-US" sz="1800" dirty="0">
              <a:solidFill>
                <a:schemeClr val="tx1"/>
              </a:solidFill>
              <a:latin typeface="Times New Roman" panose="02020603050405020304" pitchFamily="18" charset="0"/>
              <a:cs typeface="Times New Roman" panose="02020603050405020304" pitchFamily="18" charset="0"/>
            </a:endParaRPr>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69744" y="2687950"/>
            <a:ext cx="4290117" cy="32028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Текст 4"/>
          <p:cNvSpPr>
            <a:spLocks noGrp="1"/>
          </p:cNvSpPr>
          <p:nvPr>
            <p:ph type="body" sz="quarter" idx="3"/>
          </p:nvPr>
        </p:nvSpPr>
        <p:spPr>
          <a:xfrm>
            <a:off x="5654495" y="1011115"/>
            <a:ext cx="4396339" cy="147014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lvl="0">
              <a:tabLst>
                <a:tab pos="457200" algn="l"/>
              </a:tabLst>
            </a:pPr>
            <a:r>
              <a:rPr lang="uk-UA" sz="1800" dirty="0">
                <a:solidFill>
                  <a:schemeClr val="tx1"/>
                </a:solidFill>
                <a:latin typeface="Times New Roman" panose="02020603050405020304" pitchFamily="18" charset="0"/>
                <a:ea typeface="Times New Roman" panose="02020603050405020304" pitchFamily="18" charset="0"/>
              </a:rPr>
              <a:t>Призове місце в обласному конкурсі з професії тракторист-машиніст сільськогосподарського виробництва (категорії «А1», «А2», «В1» - </a:t>
            </a:r>
            <a:r>
              <a:rPr lang="uk-UA" sz="1800" dirty="0" err="1">
                <a:solidFill>
                  <a:schemeClr val="tx1"/>
                </a:solidFill>
                <a:latin typeface="Times New Roman" panose="02020603050405020304" pitchFamily="18" charset="0"/>
                <a:ea typeface="Times New Roman" panose="02020603050405020304" pitchFamily="18" charset="0"/>
              </a:rPr>
              <a:t>Туряниця</a:t>
            </a:r>
            <a:r>
              <a:rPr lang="uk-UA" sz="1800" dirty="0">
                <a:solidFill>
                  <a:schemeClr val="tx1"/>
                </a:solidFill>
                <a:latin typeface="Times New Roman" panose="02020603050405020304" pitchFamily="18" charset="0"/>
                <a:ea typeface="Times New Roman" panose="02020603050405020304" pitchFamily="18" charset="0"/>
              </a:rPr>
              <a:t> Павло, учень 31 гр. трактористів</a:t>
            </a:r>
            <a:r>
              <a:rPr lang="uk-UA" sz="1800" dirty="0" smtClean="0">
                <a:solidFill>
                  <a:schemeClr val="tx1"/>
                </a:solidFill>
                <a:latin typeface="Times New Roman" panose="02020603050405020304" pitchFamily="18" charset="0"/>
                <a:ea typeface="Times New Roman" panose="02020603050405020304" pitchFamily="18" charset="0"/>
              </a:rPr>
              <a:t>.</a:t>
            </a:r>
            <a:endParaRPr lang="en-US" sz="1800" b="1" dirty="0">
              <a:solidFill>
                <a:schemeClr val="tx1"/>
              </a:solidFill>
              <a:latin typeface="Times New Roman" panose="02020603050405020304" pitchFamily="18" charset="0"/>
              <a:ea typeface="Times New Roman" panose="02020603050405020304" pitchFamily="18" charset="0"/>
            </a:endParaRPr>
          </a:p>
        </p:txBody>
      </p:sp>
      <p:pic>
        <p:nvPicPr>
          <p:cNvPr id="8" name="Объект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776946" y="2687949"/>
            <a:ext cx="5289352" cy="32028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801755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7"/>
          <p:cNvSpPr>
            <a:spLocks noGrp="1"/>
          </p:cNvSpPr>
          <p:nvPr>
            <p:ph idx="1"/>
          </p:nvPr>
        </p:nvSpPr>
        <p:spPr>
          <a:xfrm>
            <a:off x="1103312" y="1160586"/>
            <a:ext cx="9333157" cy="508781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marL="0" indent="0">
              <a:buNone/>
            </a:pPr>
            <a:r>
              <a:rPr lang="en-US" sz="2400" dirty="0" smtClean="0">
                <a:latin typeface="Times New Roman" panose="02020603050405020304" pitchFamily="18" charset="0"/>
                <a:cs typeface="Times New Roman" panose="02020603050405020304" pitchFamily="18" charset="0"/>
              </a:rPr>
              <a:t>	</a:t>
            </a:r>
            <a:r>
              <a:rPr lang="uk-UA" sz="2400" dirty="0" smtClean="0">
                <a:latin typeface="Times New Roman" panose="02020603050405020304" pitchFamily="18" charset="0"/>
                <a:cs typeface="Times New Roman" panose="02020603050405020304" pitchFamily="18" charset="0"/>
              </a:rPr>
              <a:t>Професійно-технічна  </a:t>
            </a:r>
            <a:r>
              <a:rPr lang="uk-UA" sz="2400" dirty="0">
                <a:latin typeface="Times New Roman" panose="02020603050405020304" pitchFamily="18" charset="0"/>
                <a:cs typeface="Times New Roman" panose="02020603050405020304" pitchFamily="18" charset="0"/>
              </a:rPr>
              <a:t>освіта – це перша сходинка на шляху до професійної майстерності. І я думаю вона має бути надійною опорою для майбутніх робітників, а отже для держави загалом!</a:t>
            </a:r>
            <a:endParaRPr lang="en-US" sz="2400" b="1" dirty="0">
              <a:latin typeface="Times New Roman" panose="02020603050405020304" pitchFamily="18" charset="0"/>
              <a:cs typeface="Times New Roman" panose="02020603050405020304" pitchFamily="18" charset="0"/>
            </a:endParaRPr>
          </a:p>
          <a:p>
            <a:pPr marL="0" indent="0">
              <a:buNone/>
            </a:pPr>
            <a:r>
              <a:rPr lang="uk-UA" sz="2400" dirty="0">
                <a:latin typeface="Times New Roman" panose="02020603050405020304" pitchFamily="18" charset="0"/>
                <a:cs typeface="Times New Roman" panose="02020603050405020304" pitchFamily="18" charset="0"/>
              </a:rPr>
              <a:t>	В 2018-2019 навчальному році підвищили свій фаховий рівень 8 педагогічних працівників, шляхом підвищення кваліфікації на курсах підвищення кваліфікації.</a:t>
            </a:r>
            <a:endParaRPr lang="en-US" sz="2400" b="1" dirty="0">
              <a:latin typeface="Times New Roman" panose="02020603050405020304" pitchFamily="18" charset="0"/>
              <a:cs typeface="Times New Roman" panose="02020603050405020304" pitchFamily="18" charset="0"/>
            </a:endParaRPr>
          </a:p>
          <a:p>
            <a:pPr marL="0" indent="0">
              <a:buNone/>
            </a:pPr>
            <a:r>
              <a:rPr lang="uk-UA" sz="2400" dirty="0">
                <a:latin typeface="Times New Roman" panose="02020603050405020304" pitchFamily="18" charset="0"/>
                <a:cs typeface="Times New Roman" panose="02020603050405020304" pitchFamily="18" charset="0"/>
              </a:rPr>
              <a:t>	Якісний склад педагогічних працівників впливає на якісні показники діяльності ліцею. В цьому навчальному році підтвердили відповідність займаній посаді та кваліфікаційній категорії, педагогічні звання 11 педагогічних працівників, які підлягали черговій атестації. </a:t>
            </a:r>
            <a:endParaRPr lang="en-US" sz="2400" b="1"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58550464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8745" y="246186"/>
            <a:ext cx="9917723" cy="914399"/>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uk-UA" sz="2800" dirty="0">
                <a:latin typeface="Times New Roman" panose="02020603050405020304" pitchFamily="18" charset="0"/>
                <a:cs typeface="Times New Roman" panose="02020603050405020304" pitchFamily="18" charset="0"/>
              </a:rPr>
              <a:t>Протягом</a:t>
            </a:r>
            <a:r>
              <a:rPr lang="ru-RU" sz="2800" dirty="0">
                <a:latin typeface="Times New Roman" panose="02020603050405020304" pitchFamily="18" charset="0"/>
                <a:cs typeface="Times New Roman" panose="02020603050405020304" pitchFamily="18" charset="0"/>
              </a:rPr>
              <a:t> 201</a:t>
            </a:r>
            <a:r>
              <a:rPr lang="uk-UA" sz="2800" dirty="0">
                <a:latin typeface="Times New Roman" panose="02020603050405020304" pitchFamily="18" charset="0"/>
                <a:cs typeface="Times New Roman" panose="02020603050405020304" pitchFamily="18" charset="0"/>
              </a:rPr>
              <a:t>8</a:t>
            </a:r>
            <a:r>
              <a:rPr lang="ru-RU" sz="2800" dirty="0">
                <a:latin typeface="Times New Roman" panose="02020603050405020304" pitchFamily="18" charset="0"/>
                <a:cs typeface="Times New Roman" panose="02020603050405020304" pitchFamily="18" charset="0"/>
              </a:rPr>
              <a:t>-1</a:t>
            </a:r>
            <a:r>
              <a:rPr lang="uk-UA" sz="2800" dirty="0">
                <a:latin typeface="Times New Roman" panose="02020603050405020304" pitchFamily="18" charset="0"/>
                <a:cs typeface="Times New Roman" panose="02020603050405020304" pitchFamily="18" charset="0"/>
              </a:rPr>
              <a:t>9</a:t>
            </a:r>
            <a:r>
              <a:rPr lang="ru-RU" sz="2800" dirty="0">
                <a:latin typeface="Times New Roman" panose="02020603050405020304" pitchFamily="18" charset="0"/>
                <a:cs typeface="Times New Roman" panose="02020603050405020304" pitchFamily="18" charset="0"/>
              </a:rPr>
              <a:t> н</a:t>
            </a:r>
            <a:r>
              <a:rPr lang="uk-UA" sz="2800" dirty="0">
                <a:latin typeface="Times New Roman" panose="02020603050405020304" pitchFamily="18" charset="0"/>
                <a:cs typeface="Times New Roman" panose="02020603050405020304" pitchFamily="18" charset="0"/>
              </a:rPr>
              <a:t>. р. в ліцеї проведено 37 виховних</a:t>
            </a:r>
            <a:r>
              <a:rPr lang="ru-RU" sz="2800" dirty="0">
                <a:latin typeface="Times New Roman" panose="02020603050405020304" pitchFamily="18" charset="0"/>
                <a:cs typeface="Times New Roman" panose="02020603050405020304" pitchFamily="18" charset="0"/>
              </a:rPr>
              <a:t> заход</a:t>
            </a:r>
            <a:r>
              <a:rPr lang="uk-UA" sz="2800" dirty="0" err="1">
                <a:latin typeface="Times New Roman" panose="02020603050405020304" pitchFamily="18" charset="0"/>
                <a:cs typeface="Times New Roman" panose="02020603050405020304" pitchFamily="18" charset="0"/>
              </a:rPr>
              <a:t>ів</a:t>
            </a:r>
            <a:r>
              <a:rPr lang="ru-RU" dirty="0"/>
              <a:t>.</a:t>
            </a:r>
            <a:endParaRPr lang="en-US" dirty="0"/>
          </a:p>
        </p:txBody>
      </p:sp>
      <p:sp>
        <p:nvSpPr>
          <p:cNvPr id="3" name="Объект 2"/>
          <p:cNvSpPr>
            <a:spLocks noGrp="1"/>
          </p:cNvSpPr>
          <p:nvPr>
            <p:ph idx="1"/>
          </p:nvPr>
        </p:nvSpPr>
        <p:spPr>
          <a:xfrm>
            <a:off x="518746" y="1160586"/>
            <a:ext cx="4536831" cy="508781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buNone/>
            </a:pPr>
            <a:r>
              <a:rPr lang="uk-UA" sz="1800" dirty="0">
                <a:latin typeface="Times New Roman" panose="02020603050405020304" pitchFamily="18" charset="0"/>
                <a:cs typeface="Times New Roman" panose="02020603050405020304" pitchFamily="18" charset="0"/>
              </a:rPr>
              <a:t>Найяскравішими були:</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«Карпатській Україні – 80 років!»</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«В сім’ї вольній новій…»</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«Живи вільно»</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«Міжнародний день рідної мови»</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«День пам’яті Героїв Небесної Сотні»</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«Зупинимо </a:t>
            </a:r>
            <a:r>
              <a:rPr lang="uk-UA" sz="1800" dirty="0" err="1" smtClean="0">
                <a:latin typeface="Times New Roman" panose="02020603050405020304" pitchFamily="18" charset="0"/>
                <a:cs typeface="Times New Roman" panose="02020603050405020304" pitchFamily="18" charset="0"/>
              </a:rPr>
              <a:t>булінг</a:t>
            </a:r>
            <a:r>
              <a:rPr lang="uk-UA" sz="1800" dirty="0" smtClean="0">
                <a:latin typeface="Times New Roman" panose="02020603050405020304" pitchFamily="18" charset="0"/>
                <a:cs typeface="Times New Roman" panose="02020603050405020304" pitchFamily="18" charset="0"/>
              </a:rPr>
              <a:t> </a:t>
            </a:r>
            <a:r>
              <a:rPr lang="uk-UA" sz="1800" dirty="0">
                <a:latin typeface="Times New Roman" panose="02020603050405020304" pitchFamily="18" charset="0"/>
                <a:cs typeface="Times New Roman" panose="02020603050405020304" pitchFamily="18" charset="0"/>
              </a:rPr>
              <a:t>разом!»</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«Україна – єдина родина! 100 років Акту Злуки!»</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«За Україну, за Волю і за Життя»</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«Свято звитяги й українського лицарства»</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«Шануймо вчителя свого»</a:t>
            </a:r>
            <a:endParaRPr lang="en-US" sz="1800" b="1" dirty="0">
              <a:latin typeface="Times New Roman" panose="02020603050405020304" pitchFamily="18" charset="0"/>
              <a:cs typeface="Times New Roman" panose="02020603050405020304" pitchFamily="18" charset="0"/>
            </a:endParaRPr>
          </a:p>
          <a:p>
            <a:endParaRPr lang="en-US"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2472" y="1251438"/>
            <a:ext cx="2765579" cy="19343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8051" y="1160584"/>
            <a:ext cx="2592718" cy="19478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3905" y="4804996"/>
            <a:ext cx="2343150" cy="1752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92472" y="3094892"/>
            <a:ext cx="1939803" cy="25864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32275" y="3094892"/>
            <a:ext cx="2954215" cy="22156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Рисунок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34109" y="4676707"/>
            <a:ext cx="2252749" cy="12676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6046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10484951" cy="140053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uk-UA" sz="3200" b="1" dirty="0">
                <a:latin typeface="Times New Roman" panose="02020603050405020304" pitchFamily="18" charset="0"/>
                <a:cs typeface="Times New Roman" panose="02020603050405020304" pitchFamily="18" charset="0"/>
              </a:rPr>
              <a:t>Фінансове забезпечення функціонування й розвитку закладу</a:t>
            </a:r>
            <a:endParaRPr lang="en-US" sz="3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6111" y="1993723"/>
            <a:ext cx="10555289" cy="743036"/>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marL="0" indent="0" algn="ctr">
              <a:buNone/>
            </a:pPr>
            <a:r>
              <a:rPr lang="uk-UA" dirty="0">
                <a:latin typeface="Times New Roman" panose="02020603050405020304" pitchFamily="18" charset="0"/>
                <a:cs typeface="Times New Roman" panose="02020603050405020304" pitchFamily="18" charset="0"/>
              </a:rPr>
              <a:t>Зароблено за звітній період від виробничої діяльності, навчально-виробничої практики та надання інших освітніх послуг кошти в сумі 1830,46 тис. грн.</a:t>
            </a:r>
            <a:endParaRPr lang="en-US"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46111" y="2877235"/>
            <a:ext cx="10555289" cy="366254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indent="228600">
              <a:spcAft>
                <a:spcPts val="0"/>
              </a:spcAft>
            </a:pPr>
            <a:r>
              <a:rPr lang="uk-UA" dirty="0" smtClean="0">
                <a:latin typeface="Times New Roman" panose="02020603050405020304" pitchFamily="18" charset="0"/>
                <a:ea typeface="Times New Roman" panose="02020603050405020304" pitchFamily="18" charset="0"/>
              </a:rPr>
              <a:t>За кошти від виробничої діяльності та надання послуг за звітній період здійснено:</a:t>
            </a:r>
            <a:endParaRPr lang="en-US" dirty="0" smtClean="0">
              <a:latin typeface="Times New Roman" panose="02020603050405020304" pitchFamily="18" charset="0"/>
              <a:ea typeface="Times New Roman" panose="02020603050405020304" pitchFamily="18" charset="0"/>
            </a:endParaRPr>
          </a:p>
          <a:p>
            <a:pPr marL="285750" lvl="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поточний ремонт в слюсарній майстерні;</a:t>
            </a:r>
            <a:endParaRPr lang="en-US" b="1"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поточний ремонт кабінетів та лабораторій  лабораторного корпусу на суму 35 </a:t>
            </a:r>
            <a:r>
              <a:rPr lang="uk-UA" dirty="0" err="1">
                <a:latin typeface="Times New Roman" panose="02020603050405020304" pitchFamily="18" charset="0"/>
                <a:cs typeface="Times New Roman" panose="02020603050405020304" pitchFamily="18" charset="0"/>
              </a:rPr>
              <a:t>тис.грн</a:t>
            </a:r>
            <a:r>
              <a:rPr lang="uk-UA"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ремонт учнівських блоків у гуртожитку № 11,12,17,67,69,85,89;</a:t>
            </a:r>
            <a:endParaRPr lang="en-US" b="1"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коридорів і фойє у гуртожитку, а також адміністративних приміщень на суму 50 </a:t>
            </a:r>
            <a:r>
              <a:rPr lang="uk-UA" dirty="0" err="1">
                <a:latin typeface="Times New Roman" panose="02020603050405020304" pitchFamily="18" charset="0"/>
                <a:cs typeface="Times New Roman" panose="02020603050405020304" pitchFamily="18" charset="0"/>
              </a:rPr>
              <a:t>тис.грн</a:t>
            </a:r>
            <a:r>
              <a:rPr lang="uk-UA"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замінено вікна в гуртожитку  – 15,0 тис. грн.</a:t>
            </a:r>
            <a:endParaRPr lang="en-US" b="1"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проведено ремонти в їдальні та лабораторіях барменів на суму </a:t>
            </a:r>
            <a:r>
              <a:rPr lang="uk-UA" dirty="0" smtClean="0">
                <a:latin typeface="Times New Roman" panose="02020603050405020304" pitchFamily="18" charset="0"/>
                <a:cs typeface="Times New Roman" panose="02020603050405020304" pitchFamily="18" charset="0"/>
              </a:rPr>
              <a:t>35,0 </a:t>
            </a:r>
            <a:r>
              <a:rPr lang="uk-UA" dirty="0" err="1">
                <a:latin typeface="Times New Roman" panose="02020603050405020304" pitchFamily="18" charset="0"/>
                <a:cs typeface="Times New Roman" panose="02020603050405020304" pitchFamily="18" charset="0"/>
              </a:rPr>
              <a:t>тис.грн</a:t>
            </a:r>
            <a:r>
              <a:rPr lang="uk-UA"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пофарбовано фасад лабораторного корпусу на суму 25,0 тис. грн.;</a:t>
            </a:r>
            <a:endParaRPr lang="en-US" b="1"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облаштовано робочі місця для підготовки кваліфікованих робітників з професії електромонтер  – 10 тис. грн.</a:t>
            </a:r>
            <a:endParaRPr lang="en-US" b="1"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uk-UA" dirty="0">
                <a:latin typeface="Times New Roman" panose="02020603050405020304" pitchFamily="18" charset="0"/>
                <a:cs typeface="Times New Roman" panose="02020603050405020304" pitchFamily="18" charset="0"/>
              </a:rPr>
              <a:t>за надання освітніх платних послуг – 359,4 </a:t>
            </a:r>
            <a:r>
              <a:rPr lang="uk-UA" dirty="0" err="1">
                <a:latin typeface="Times New Roman" panose="02020603050405020304" pitchFamily="18" charset="0"/>
                <a:cs typeface="Times New Roman" panose="02020603050405020304" pitchFamily="18" charset="0"/>
              </a:rPr>
              <a:t>тис.грн</a:t>
            </a:r>
            <a:r>
              <a:rPr lang="uk-UA" dirty="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indent="228600">
              <a:spcAft>
                <a:spcPts val="0"/>
              </a:spcAft>
            </a:pPr>
            <a:endParaRPr lang="en-US" sz="16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9870279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15462" y="1125415"/>
            <a:ext cx="10506807" cy="512298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lgn="ctr">
              <a:buNone/>
            </a:pPr>
            <a:r>
              <a:rPr lang="uk-UA" sz="1800" dirty="0">
                <a:latin typeface="Times New Roman" panose="02020603050405020304" pitchFamily="18" charset="0"/>
                <a:cs typeface="Times New Roman" panose="02020603050405020304" pitchFamily="18" charset="0"/>
              </a:rPr>
              <a:t>Придбано</a:t>
            </a:r>
            <a:r>
              <a:rPr lang="uk-UA" sz="1800" dirty="0" smtClean="0">
                <a:latin typeface="Times New Roman" panose="02020603050405020304" pitchFamily="18" charset="0"/>
                <a:cs typeface="Times New Roman" panose="02020603050405020304" pitchFamily="18" charset="0"/>
              </a:rPr>
              <a:t>:</a:t>
            </a:r>
            <a:endParaRPr lang="en-US" sz="1800" dirty="0" smtClean="0">
              <a:latin typeface="Times New Roman" panose="02020603050405020304" pitchFamily="18" charset="0"/>
              <a:cs typeface="Times New Roman" panose="02020603050405020304" pitchFamily="18" charset="0"/>
            </a:endParaRPr>
          </a:p>
          <a:p>
            <a:pPr lvl="0">
              <a:buFont typeface="Wingdings" panose="05000000000000000000" pitchFamily="2" charset="2"/>
              <a:buChar char="ü"/>
            </a:pPr>
            <a:r>
              <a:rPr lang="uk-UA" sz="1800" dirty="0">
                <a:latin typeface="Times New Roman" panose="02020603050405020304" pitchFamily="18" charset="0"/>
                <a:cs typeface="Times New Roman" panose="02020603050405020304" pitchFamily="18" charset="0"/>
              </a:rPr>
              <a:t>м’який інвентар  на суму 10,5 тис. грн.</a:t>
            </a:r>
            <a:endParaRPr lang="en-US" sz="1800" b="1"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ü"/>
            </a:pPr>
            <a:r>
              <a:rPr lang="uk-UA" sz="1800" dirty="0">
                <a:latin typeface="Times New Roman" panose="02020603050405020304" pitchFamily="18" charset="0"/>
                <a:cs typeface="Times New Roman" panose="02020603050405020304" pitchFamily="18" charset="0"/>
              </a:rPr>
              <a:t>автомобіль на суму 58,0 тис. грн.</a:t>
            </a:r>
            <a:endParaRPr lang="en-US" sz="1800" b="1"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ü"/>
            </a:pPr>
            <a:r>
              <a:rPr lang="uk-UA" sz="1800" dirty="0">
                <a:latin typeface="Times New Roman" panose="02020603050405020304" pitchFamily="18" charset="0"/>
                <a:cs typeface="Times New Roman" panose="02020603050405020304" pitchFamily="18" charset="0"/>
              </a:rPr>
              <a:t>інструменти на суму 48,7 тис. грн.</a:t>
            </a:r>
            <a:endParaRPr lang="en-US" sz="1800" b="1"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ü"/>
            </a:pPr>
            <a:r>
              <a:rPr lang="uk-UA" sz="1800" dirty="0">
                <a:latin typeface="Times New Roman" panose="02020603050405020304" pitchFamily="18" charset="0"/>
                <a:cs typeface="Times New Roman" panose="02020603050405020304" pitchFamily="18" charset="0"/>
              </a:rPr>
              <a:t>закуплено запчастини на суму 70,3 тис. грн.;</a:t>
            </a:r>
            <a:endParaRPr lang="en-US" sz="1800" b="1"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ü"/>
            </a:pPr>
            <a:r>
              <a:rPr lang="uk-UA" sz="1800" dirty="0">
                <a:latin typeface="Times New Roman" panose="02020603050405020304" pitchFamily="18" charset="0"/>
                <a:cs typeface="Times New Roman" panose="02020603050405020304" pitchFamily="18" charset="0"/>
              </a:rPr>
              <a:t>закуплено стенди в методичний кабінет на суму 5,6 тис. грн.</a:t>
            </a:r>
            <a:endParaRPr lang="en-US" sz="18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uk-UA" sz="1800" dirty="0">
                <a:latin typeface="Times New Roman" panose="02020603050405020304" pitchFamily="18" charset="0"/>
                <a:cs typeface="Times New Roman" panose="02020603050405020304" pitchFamily="18" charset="0"/>
              </a:rPr>
              <a:t>	Для здійснення професійної підготовки з професії водій категорії «С» придбано і використано:</a:t>
            </a:r>
            <a:endParaRPr lang="en-US" sz="1800" b="1"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ü"/>
            </a:pPr>
            <a:r>
              <a:rPr lang="uk-UA" sz="1800" dirty="0">
                <a:latin typeface="Times New Roman" panose="02020603050405020304" pitchFamily="18" charset="0"/>
                <a:cs typeface="Times New Roman" panose="02020603050405020304" pitchFamily="18" charset="0"/>
              </a:rPr>
              <a:t>паливо-мастильні матеріали на суму 40,5 тис. грн.;</a:t>
            </a:r>
            <a:endParaRPr lang="en-US" sz="1800" b="1"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ü"/>
            </a:pPr>
            <a:r>
              <a:rPr lang="uk-UA" sz="1800" dirty="0">
                <a:latin typeface="Times New Roman" panose="02020603050405020304" pitchFamily="18" charset="0"/>
                <a:cs typeface="Times New Roman" panose="02020603050405020304" pitchFamily="18" charset="0"/>
              </a:rPr>
              <a:t>ферма – 5,0 </a:t>
            </a:r>
            <a:r>
              <a:rPr lang="uk-UA" sz="1800" dirty="0" err="1">
                <a:latin typeface="Times New Roman" panose="02020603050405020304" pitchFamily="18" charset="0"/>
                <a:cs typeface="Times New Roman" panose="02020603050405020304" pitchFamily="18" charset="0"/>
              </a:rPr>
              <a:t>тис.грн</a:t>
            </a:r>
            <a:r>
              <a:rPr lang="uk-UA" sz="1800" dirty="0">
                <a:latin typeface="Times New Roman" panose="02020603050405020304" pitchFamily="18" charset="0"/>
                <a:cs typeface="Times New Roman" panose="02020603050405020304" pitchFamily="18" charset="0"/>
              </a:rPr>
              <a:t>.</a:t>
            </a:r>
            <a:endParaRPr lang="en-US" sz="1800" b="1"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ü"/>
            </a:pPr>
            <a:r>
              <a:rPr lang="uk-UA" sz="1800" dirty="0" err="1">
                <a:latin typeface="Times New Roman" panose="02020603050405020304" pitchFamily="18" charset="0"/>
                <a:cs typeface="Times New Roman" panose="02020603050405020304" pitchFamily="18" charset="0"/>
              </a:rPr>
              <a:t>оснащено</a:t>
            </a:r>
            <a:r>
              <a:rPr lang="uk-UA" sz="1800" dirty="0">
                <a:latin typeface="Times New Roman" panose="02020603050405020304" pitchFamily="18" charset="0"/>
                <a:cs typeface="Times New Roman" panose="02020603050405020304" pitchFamily="18" charset="0"/>
              </a:rPr>
              <a:t> полігон – 30,3 </a:t>
            </a:r>
            <a:r>
              <a:rPr lang="uk-UA" sz="1800" dirty="0" err="1">
                <a:latin typeface="Times New Roman" panose="02020603050405020304" pitchFamily="18" charset="0"/>
                <a:cs typeface="Times New Roman" panose="02020603050405020304" pitchFamily="18" charset="0"/>
              </a:rPr>
              <a:t>тис.грн</a:t>
            </a:r>
            <a:r>
              <a:rPr lang="uk-UA" sz="1800" dirty="0">
                <a:latin typeface="Times New Roman" panose="02020603050405020304" pitchFamily="18" charset="0"/>
                <a:cs typeface="Times New Roman" panose="02020603050405020304" pitchFamily="18" charset="0"/>
              </a:rPr>
              <a:t>.</a:t>
            </a:r>
            <a:endParaRPr lang="en-US" sz="1800" b="1"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ü"/>
            </a:pPr>
            <a:r>
              <a:rPr lang="uk-UA" sz="1800" dirty="0">
                <a:latin typeface="Times New Roman" panose="02020603050405020304" pitchFamily="18" charset="0"/>
                <a:cs typeface="Times New Roman" panose="02020603050405020304" pitchFamily="18" charset="0"/>
              </a:rPr>
              <a:t>здійснено поточний ремонт каплиці – 3,3 тис. грн..</a:t>
            </a:r>
            <a:endParaRPr lang="en-US" sz="1800" b="1" dirty="0">
              <a:latin typeface="Times New Roman" panose="02020603050405020304" pitchFamily="18" charset="0"/>
              <a:cs typeface="Times New Roman" panose="02020603050405020304" pitchFamily="18" charset="0"/>
            </a:endParaRPr>
          </a:p>
          <a:p>
            <a:pPr lvl="0">
              <a:buFont typeface="Wingdings" panose="05000000000000000000" pitchFamily="2" charset="2"/>
              <a:buChar char="ü"/>
            </a:pPr>
            <a:r>
              <a:rPr lang="uk-UA" sz="1800" dirty="0">
                <a:latin typeface="Times New Roman" panose="02020603050405020304" pitchFamily="18" charset="0"/>
                <a:cs typeface="Times New Roman" panose="02020603050405020304" pitchFamily="18" charset="0"/>
              </a:rPr>
              <a:t>облаштовано територію та спортмайданчик – 56,7 </a:t>
            </a:r>
            <a:r>
              <a:rPr lang="uk-UA" sz="1800" dirty="0" err="1">
                <a:latin typeface="Times New Roman" panose="02020603050405020304" pitchFamily="18" charset="0"/>
                <a:cs typeface="Times New Roman" panose="02020603050405020304" pitchFamily="18" charset="0"/>
              </a:rPr>
              <a:t>тис.грн</a:t>
            </a:r>
            <a:r>
              <a:rPr lang="uk-UA" sz="1800" dirty="0">
                <a:latin typeface="Times New Roman" panose="02020603050405020304" pitchFamily="18" charset="0"/>
                <a:cs typeface="Times New Roman" panose="02020603050405020304" pitchFamily="18" charset="0"/>
              </a:rPr>
              <a:t>.</a:t>
            </a:r>
            <a:endParaRPr lang="en-US" sz="1800" b="1" dirty="0">
              <a:latin typeface="Times New Roman" panose="02020603050405020304" pitchFamily="18" charset="0"/>
              <a:cs typeface="Times New Roman" panose="02020603050405020304" pitchFamily="18" charset="0"/>
            </a:endParaRPr>
          </a:p>
          <a:p>
            <a:pPr marL="0" indent="0">
              <a:buNone/>
            </a:pPr>
            <a:endParaRPr lang="en-US" sz="1800"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7928570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404723" cy="690282"/>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uk-UA" sz="2800" dirty="0">
                <a:latin typeface="Times New Roman" panose="02020603050405020304" pitchFamily="18" charset="0"/>
                <a:cs typeface="Times New Roman" panose="02020603050405020304" pitchFamily="18" charset="0"/>
              </a:rPr>
              <a:t>За кошти освітньої субвенції придбано в жовтні 2018 року:</a:t>
            </a:r>
            <a:endParaRPr lang="en-US" sz="2800" dirty="0">
              <a:latin typeface="Times New Roman" panose="02020603050405020304" pitchFamily="18" charset="0"/>
              <a:cs typeface="Times New Roman" panose="02020603050405020304" pitchFamily="18" charset="0"/>
            </a:endParaRPr>
          </a:p>
        </p:txBody>
      </p:sp>
      <p:pic>
        <p:nvPicPr>
          <p:cNvPr id="7" name="Объект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018731" y="2273228"/>
            <a:ext cx="4395787" cy="24691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Объект 7"/>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835090" y="1597390"/>
            <a:ext cx="2864729" cy="38208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Прямоугольник 5"/>
          <p:cNvSpPr/>
          <p:nvPr/>
        </p:nvSpPr>
        <p:spPr>
          <a:xfrm>
            <a:off x="1018731" y="1608964"/>
            <a:ext cx="4151146" cy="46166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spcAft>
                <a:spcPts val="0"/>
              </a:spcAft>
              <a:tabLst>
                <a:tab pos="457200" algn="l"/>
              </a:tabLst>
            </a:pPr>
            <a:r>
              <a:rPr lang="uk-UA" sz="2400" b="1" dirty="0">
                <a:latin typeface="Times New Roman" panose="02020603050405020304" pitchFamily="18" charset="0"/>
                <a:ea typeface="Times New Roman" panose="02020603050405020304" pitchFamily="18" charset="0"/>
              </a:rPr>
              <a:t>в слюсарну майстерню:</a:t>
            </a:r>
            <a:endParaRPr lang="en-US" sz="2000" b="1" dirty="0">
              <a:effectLst/>
              <a:latin typeface="Times New Roman" panose="02020603050405020304" pitchFamily="18" charset="0"/>
              <a:ea typeface="Times New Roman" panose="02020603050405020304" pitchFamily="18" charset="0"/>
            </a:endParaRPr>
          </a:p>
        </p:txBody>
      </p:sp>
      <p:sp>
        <p:nvSpPr>
          <p:cNvPr id="9" name="Прямоугольник 8"/>
          <p:cNvSpPr/>
          <p:nvPr/>
        </p:nvSpPr>
        <p:spPr>
          <a:xfrm>
            <a:off x="2024598" y="4826949"/>
            <a:ext cx="2632324" cy="40011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sz="2000" dirty="0">
                <a:latin typeface="Times New Roman" panose="02020603050405020304" pitchFamily="18" charset="0"/>
                <a:ea typeface="Times New Roman" panose="02020603050405020304" pitchFamily="18" charset="0"/>
              </a:rPr>
              <a:t>Свердлильний станок </a:t>
            </a:r>
            <a:endParaRPr lang="en-US" sz="2000" dirty="0"/>
          </a:p>
        </p:txBody>
      </p:sp>
      <p:sp>
        <p:nvSpPr>
          <p:cNvPr id="10" name="Прямоугольник 9"/>
          <p:cNvSpPr/>
          <p:nvPr/>
        </p:nvSpPr>
        <p:spPr>
          <a:xfrm>
            <a:off x="7363648" y="5503317"/>
            <a:ext cx="1807611"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err="1">
                <a:latin typeface="Times New Roman" panose="02020603050405020304" pitchFamily="18" charset="0"/>
                <a:ea typeface="Times New Roman" panose="02020603050405020304" pitchFamily="18" charset="0"/>
              </a:rPr>
              <a:t>Заточний</a:t>
            </a:r>
            <a:r>
              <a:rPr lang="uk-UA" dirty="0">
                <a:latin typeface="Times New Roman" panose="02020603050405020304" pitchFamily="18" charset="0"/>
                <a:ea typeface="Times New Roman" panose="02020603050405020304" pitchFamily="18" charset="0"/>
              </a:rPr>
              <a:t> станок</a:t>
            </a:r>
            <a:endParaRPr lang="en-US" dirty="0"/>
          </a:p>
        </p:txBody>
      </p:sp>
    </p:spTree>
    <p:extLst>
      <p:ext uri="{BB962C8B-B14F-4D97-AF65-F5344CB8AC3E}">
        <p14:creationId xmlns:p14="http://schemas.microsoft.com/office/powerpoint/2010/main" val="151006086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85998" y="1327638"/>
            <a:ext cx="7455877" cy="52322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spcAft>
                <a:spcPts val="0"/>
              </a:spcAft>
              <a:tabLst>
                <a:tab pos="457200" algn="l"/>
              </a:tabLst>
            </a:pPr>
            <a:r>
              <a:rPr lang="uk-UA" sz="2800" b="1" dirty="0" smtClean="0">
                <a:latin typeface="Times New Roman" panose="02020603050405020304" pitchFamily="18" charset="0"/>
                <a:ea typeface="Times New Roman" panose="02020603050405020304" pitchFamily="18" charset="0"/>
              </a:rPr>
              <a:t>В </a:t>
            </a:r>
            <a:r>
              <a:rPr lang="uk-UA" sz="2800" b="1" dirty="0">
                <a:latin typeface="Times New Roman" panose="02020603050405020304" pitchFamily="18" charset="0"/>
                <a:ea typeface="Times New Roman" panose="02020603050405020304" pitchFamily="18" charset="0"/>
              </a:rPr>
              <a:t>пункт технічного обслуговування</a:t>
            </a:r>
            <a:endParaRPr lang="en-US" sz="2400" b="1" dirty="0">
              <a:effectLst/>
              <a:latin typeface="Times New Roman" panose="02020603050405020304" pitchFamily="18" charset="0"/>
              <a:ea typeface="Times New Roman" panose="02020603050405020304"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0399" y="2189285"/>
            <a:ext cx="4796840" cy="2694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3910" y="2189285"/>
            <a:ext cx="4794738" cy="26932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Прямоугольник 7"/>
          <p:cNvSpPr/>
          <p:nvPr/>
        </p:nvSpPr>
        <p:spPr>
          <a:xfrm>
            <a:off x="2351013" y="5037521"/>
            <a:ext cx="1995611"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smtClean="0">
                <a:latin typeface="Times New Roman" panose="02020603050405020304" pitchFamily="18" charset="0"/>
                <a:ea typeface="Times New Roman" panose="02020603050405020304" pitchFamily="18" charset="0"/>
              </a:rPr>
              <a:t>Гідравлічний прес</a:t>
            </a:r>
            <a:endParaRPr lang="en-US" dirty="0"/>
          </a:p>
        </p:txBody>
      </p:sp>
      <p:sp>
        <p:nvSpPr>
          <p:cNvPr id="9" name="Прямоугольник 8"/>
          <p:cNvSpPr/>
          <p:nvPr/>
        </p:nvSpPr>
        <p:spPr>
          <a:xfrm>
            <a:off x="8118990" y="5036340"/>
            <a:ext cx="1264577"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Компресор</a:t>
            </a:r>
            <a:endParaRPr lang="en-US" dirty="0"/>
          </a:p>
        </p:txBody>
      </p:sp>
    </p:spTree>
    <p:extLst>
      <p:ext uri="{BB962C8B-B14F-4D97-AF65-F5344CB8AC3E}">
        <p14:creationId xmlns:p14="http://schemas.microsoft.com/office/powerpoint/2010/main" val="371589080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85998" y="1327638"/>
            <a:ext cx="7455877" cy="52322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spcAft>
                <a:spcPts val="0"/>
              </a:spcAft>
              <a:tabLst>
                <a:tab pos="457200" algn="l"/>
              </a:tabLst>
            </a:pPr>
            <a:r>
              <a:rPr lang="uk-UA" sz="2800" b="1" dirty="0" smtClean="0">
                <a:latin typeface="Times New Roman" panose="02020603050405020304" pitchFamily="18" charset="0"/>
                <a:ea typeface="Times New Roman" panose="02020603050405020304" pitchFamily="18" charset="0"/>
              </a:rPr>
              <a:t>В </a:t>
            </a:r>
            <a:r>
              <a:rPr lang="uk-UA" sz="2800" b="1" dirty="0">
                <a:latin typeface="Times New Roman" panose="02020603050405020304" pitchFamily="18" charset="0"/>
                <a:ea typeface="Times New Roman" panose="02020603050405020304" pitchFamily="18" charset="0"/>
              </a:rPr>
              <a:t>пункт технічного обслуговування</a:t>
            </a:r>
            <a:endParaRPr lang="en-US" sz="2400" b="1" dirty="0">
              <a:effectLst/>
              <a:latin typeface="Times New Roman" panose="02020603050405020304" pitchFamily="18" charset="0"/>
              <a:ea typeface="Times New Roman" panose="02020603050405020304" pitchFamily="18" charset="0"/>
            </a:endParaRPr>
          </a:p>
        </p:txBody>
      </p:sp>
      <p:sp>
        <p:nvSpPr>
          <p:cNvPr id="8" name="Прямоугольник 7"/>
          <p:cNvSpPr/>
          <p:nvPr/>
        </p:nvSpPr>
        <p:spPr>
          <a:xfrm>
            <a:off x="1896111" y="5036340"/>
            <a:ext cx="2905411"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Стенд для </a:t>
            </a:r>
            <a:r>
              <a:rPr lang="uk-UA" dirty="0" err="1">
                <a:latin typeface="Times New Roman" panose="02020603050405020304" pitchFamily="18" charset="0"/>
                <a:ea typeface="Times New Roman" panose="02020603050405020304" pitchFamily="18" charset="0"/>
              </a:rPr>
              <a:t>бортування</a:t>
            </a:r>
            <a:r>
              <a:rPr lang="uk-UA" dirty="0">
                <a:latin typeface="Times New Roman" panose="02020603050405020304" pitchFamily="18" charset="0"/>
                <a:ea typeface="Times New Roman" panose="02020603050405020304" pitchFamily="18" charset="0"/>
              </a:rPr>
              <a:t> коліс</a:t>
            </a:r>
            <a:endParaRPr lang="en-US" dirty="0"/>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7810" y="2207252"/>
            <a:ext cx="4402015" cy="24726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1400" y="2207252"/>
            <a:ext cx="3719755" cy="24726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Прямоугольник 3"/>
          <p:cNvSpPr/>
          <p:nvPr/>
        </p:nvSpPr>
        <p:spPr>
          <a:xfrm>
            <a:off x="6584145" y="5036340"/>
            <a:ext cx="4334263"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Стенд для ремонту стартерів і генераторів</a:t>
            </a:r>
            <a:endParaRPr lang="en-US" dirty="0"/>
          </a:p>
        </p:txBody>
      </p:sp>
    </p:spTree>
    <p:extLst>
      <p:ext uri="{BB962C8B-B14F-4D97-AF65-F5344CB8AC3E}">
        <p14:creationId xmlns:p14="http://schemas.microsoft.com/office/powerpoint/2010/main" val="69265743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85998" y="1327638"/>
            <a:ext cx="7455877" cy="52322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spcAft>
                <a:spcPts val="0"/>
              </a:spcAft>
              <a:tabLst>
                <a:tab pos="457200" algn="l"/>
              </a:tabLst>
            </a:pPr>
            <a:r>
              <a:rPr lang="uk-UA" sz="2800" b="1" dirty="0" smtClean="0">
                <a:latin typeface="Times New Roman" panose="02020603050405020304" pitchFamily="18" charset="0"/>
                <a:ea typeface="Times New Roman" panose="02020603050405020304" pitchFamily="18" charset="0"/>
              </a:rPr>
              <a:t>В </a:t>
            </a:r>
            <a:r>
              <a:rPr lang="uk-UA" sz="2800" b="1" dirty="0">
                <a:latin typeface="Times New Roman" panose="02020603050405020304" pitchFamily="18" charset="0"/>
                <a:ea typeface="Times New Roman" panose="02020603050405020304" pitchFamily="18" charset="0"/>
              </a:rPr>
              <a:t>пункт технічного обслуговування</a:t>
            </a:r>
            <a:endParaRPr lang="en-US" sz="2400" b="1" dirty="0">
              <a:effectLst/>
              <a:latin typeface="Times New Roman" panose="02020603050405020304" pitchFamily="18" charset="0"/>
              <a:ea typeface="Times New Roman" panose="02020603050405020304"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9529" y="2074985"/>
            <a:ext cx="2782766" cy="37103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9018" y="2074985"/>
            <a:ext cx="2781843" cy="37091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Прямоугольник 8"/>
          <p:cNvSpPr/>
          <p:nvPr/>
        </p:nvSpPr>
        <p:spPr>
          <a:xfrm>
            <a:off x="1878272" y="5934780"/>
            <a:ext cx="3125279"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smtClean="0">
                <a:latin typeface="Times New Roman" panose="02020603050405020304" pitchFamily="18" charset="0"/>
                <a:ea typeface="Times New Roman" panose="02020603050405020304" pitchFamily="18" charset="0"/>
              </a:rPr>
              <a:t>Стенд для балансування коліс</a:t>
            </a:r>
            <a:endParaRPr lang="en-US" dirty="0"/>
          </a:p>
        </p:txBody>
      </p:sp>
      <p:sp>
        <p:nvSpPr>
          <p:cNvPr id="10" name="Прямоугольник 9"/>
          <p:cNvSpPr/>
          <p:nvPr/>
        </p:nvSpPr>
        <p:spPr>
          <a:xfrm>
            <a:off x="5847997" y="5934780"/>
            <a:ext cx="4583884"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Стенд для перевірки інжекторів та форсунок</a:t>
            </a:r>
            <a:endParaRPr lang="en-US" dirty="0"/>
          </a:p>
        </p:txBody>
      </p:sp>
    </p:spTree>
    <p:extLst>
      <p:ext uri="{BB962C8B-B14F-4D97-AF65-F5344CB8AC3E}">
        <p14:creationId xmlns:p14="http://schemas.microsoft.com/office/powerpoint/2010/main" val="312086385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06867" y="1011139"/>
            <a:ext cx="7455877" cy="52322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spcAft>
                <a:spcPts val="0"/>
              </a:spcAft>
              <a:tabLst>
                <a:tab pos="457200" algn="l"/>
              </a:tabLst>
            </a:pPr>
            <a:r>
              <a:rPr lang="uk-UA" sz="2800" b="1" dirty="0" smtClean="0">
                <a:latin typeface="Times New Roman" panose="02020603050405020304" pitchFamily="18" charset="0"/>
                <a:ea typeface="Times New Roman" panose="02020603050405020304" pitchFamily="18" charset="0"/>
              </a:rPr>
              <a:t>В гараж</a:t>
            </a:r>
            <a:endParaRPr lang="en-US" sz="2400" b="1" dirty="0">
              <a:effectLst/>
              <a:latin typeface="Times New Roman" panose="02020603050405020304" pitchFamily="18" charset="0"/>
              <a:ea typeface="Times New Roman" panose="02020603050405020304" pitchFamily="18" charset="0"/>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78272" y="1780518"/>
            <a:ext cx="2931077" cy="39081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3704" y="1780518"/>
            <a:ext cx="2944695" cy="39262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Прямоугольник 3"/>
          <p:cNvSpPr/>
          <p:nvPr/>
        </p:nvSpPr>
        <p:spPr>
          <a:xfrm>
            <a:off x="1029394" y="5838065"/>
            <a:ext cx="4628831"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Трактор </a:t>
            </a:r>
            <a:r>
              <a:rPr lang="en-US" dirty="0">
                <a:latin typeface="Times New Roman" panose="02020603050405020304" pitchFamily="18" charset="0"/>
                <a:ea typeface="Times New Roman" panose="02020603050405020304" pitchFamily="18" charset="0"/>
              </a:rPr>
              <a:t>LOVOL</a:t>
            </a:r>
            <a:r>
              <a:rPr lang="uk-UA" dirty="0">
                <a:latin typeface="Times New Roman" panose="02020603050405020304" pitchFamily="18" charset="0"/>
                <a:ea typeface="Times New Roman" panose="02020603050405020304" pitchFamily="18" charset="0"/>
              </a:rPr>
              <a:t> – 354, ґрунтообробна фреза </a:t>
            </a:r>
            <a:endParaRPr lang="en-US" dirty="0"/>
          </a:p>
        </p:txBody>
      </p:sp>
      <p:sp>
        <p:nvSpPr>
          <p:cNvPr id="8" name="Прямоугольник 7"/>
          <p:cNvSpPr/>
          <p:nvPr/>
        </p:nvSpPr>
        <p:spPr>
          <a:xfrm>
            <a:off x="7826323" y="5838065"/>
            <a:ext cx="1519455"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Роторна коса </a:t>
            </a:r>
            <a:endParaRPr lang="en-US" dirty="0"/>
          </a:p>
        </p:txBody>
      </p:sp>
    </p:spTree>
    <p:extLst>
      <p:ext uri="{BB962C8B-B14F-4D97-AF65-F5344CB8AC3E}">
        <p14:creationId xmlns:p14="http://schemas.microsoft.com/office/powerpoint/2010/main" val="216835505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06867" y="1011139"/>
            <a:ext cx="7455877" cy="52322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spcAft>
                <a:spcPts val="0"/>
              </a:spcAft>
              <a:tabLst>
                <a:tab pos="457200" algn="l"/>
              </a:tabLst>
            </a:pPr>
            <a:r>
              <a:rPr lang="uk-UA" sz="2800" b="1" dirty="0" smtClean="0">
                <a:latin typeface="Times New Roman" panose="02020603050405020304" pitchFamily="18" charset="0"/>
                <a:ea typeface="Times New Roman" panose="02020603050405020304" pitchFamily="18" charset="0"/>
              </a:rPr>
              <a:t>В гараж</a:t>
            </a:r>
            <a:endParaRPr lang="en-US" sz="2400" b="1" dirty="0">
              <a:effectLst/>
              <a:latin typeface="Times New Roman" panose="02020603050405020304" pitchFamily="18" charset="0"/>
              <a:ea typeface="Times New Roman" panose="02020603050405020304"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2279" y="1837593"/>
            <a:ext cx="4937713" cy="2773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5016" y="1837593"/>
            <a:ext cx="4937713" cy="27736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Прямоугольник 8"/>
          <p:cNvSpPr/>
          <p:nvPr/>
        </p:nvSpPr>
        <p:spPr>
          <a:xfrm>
            <a:off x="2633764" y="4876883"/>
            <a:ext cx="1394741"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Культиватор</a:t>
            </a:r>
            <a:endParaRPr lang="en-US" dirty="0"/>
          </a:p>
        </p:txBody>
      </p:sp>
      <p:sp>
        <p:nvSpPr>
          <p:cNvPr id="10" name="Прямоугольник 9"/>
          <p:cNvSpPr/>
          <p:nvPr/>
        </p:nvSpPr>
        <p:spPr>
          <a:xfrm>
            <a:off x="7564459" y="4876883"/>
            <a:ext cx="2159887"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indent="449580">
              <a:spcAft>
                <a:spcPts val="0"/>
              </a:spcAft>
            </a:pPr>
            <a:r>
              <a:rPr lang="uk-UA" dirty="0">
                <a:latin typeface="Times New Roman" panose="02020603050405020304" pitchFamily="18" charset="0"/>
                <a:ea typeface="Times New Roman" panose="02020603050405020304" pitchFamily="18" charset="0"/>
              </a:rPr>
              <a:t>Плуг ПЛН-3,30</a:t>
            </a:r>
            <a:endParaRPr lang="en-US"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316218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06867" y="1011139"/>
            <a:ext cx="7455877" cy="52322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spcAft>
                <a:spcPts val="0"/>
              </a:spcAft>
              <a:tabLst>
                <a:tab pos="457200" algn="l"/>
              </a:tabLst>
            </a:pPr>
            <a:r>
              <a:rPr lang="uk-UA" sz="2800" b="1" dirty="0" smtClean="0">
                <a:latin typeface="Times New Roman" panose="02020603050405020304" pitchFamily="18" charset="0"/>
                <a:ea typeface="Times New Roman" panose="02020603050405020304" pitchFamily="18" charset="0"/>
              </a:rPr>
              <a:t>В гараж</a:t>
            </a:r>
            <a:endParaRPr lang="en-US" sz="2400" b="1" dirty="0">
              <a:effectLst/>
              <a:latin typeface="Times New Roman" panose="02020603050405020304" pitchFamily="18" charset="0"/>
              <a:ea typeface="Times New Roman" panose="02020603050405020304" pitchFamily="18" charset="0"/>
            </a:endParaRP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1161" y="1995854"/>
            <a:ext cx="5407288" cy="30373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Прямоугольник 2"/>
          <p:cNvSpPr/>
          <p:nvPr/>
        </p:nvSpPr>
        <p:spPr>
          <a:xfrm>
            <a:off x="5036161" y="5310058"/>
            <a:ext cx="1797287"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Причіп 1-ПТС-2</a:t>
            </a:r>
            <a:endParaRPr lang="en-US" dirty="0"/>
          </a:p>
        </p:txBody>
      </p:sp>
    </p:spTree>
    <p:extLst>
      <p:ext uri="{BB962C8B-B14F-4D97-AF65-F5344CB8AC3E}">
        <p14:creationId xmlns:p14="http://schemas.microsoft.com/office/powerpoint/2010/main" val="131888431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06867" y="1011139"/>
            <a:ext cx="7455877" cy="52322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spcAft>
                <a:spcPts val="0"/>
              </a:spcAft>
              <a:tabLst>
                <a:tab pos="457200" algn="l"/>
              </a:tabLst>
            </a:pPr>
            <a:r>
              <a:rPr lang="uk-UA" sz="2800" b="1" dirty="0" smtClean="0">
                <a:latin typeface="Times New Roman" panose="02020603050405020304" pitchFamily="18" charset="0"/>
                <a:ea typeface="Times New Roman" panose="02020603050405020304" pitchFamily="18" charset="0"/>
              </a:rPr>
              <a:t>В електромонтажну </a:t>
            </a:r>
            <a:r>
              <a:rPr lang="uk-UA" sz="2800" b="1" dirty="0">
                <a:latin typeface="Times New Roman" panose="02020603050405020304" pitchFamily="18" charset="0"/>
                <a:ea typeface="Times New Roman" panose="02020603050405020304" pitchFamily="18" charset="0"/>
              </a:rPr>
              <a:t>лабораторію </a:t>
            </a:r>
            <a:endParaRPr lang="en-US" sz="2400" b="1" dirty="0">
              <a:effectLst/>
              <a:latin typeface="Times New Roman" panose="02020603050405020304" pitchFamily="18" charset="0"/>
              <a:ea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6867" y="1635369"/>
            <a:ext cx="2237278" cy="39829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0331" y="1635368"/>
            <a:ext cx="3319096" cy="39829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Прямоугольник 6"/>
          <p:cNvSpPr/>
          <p:nvPr/>
        </p:nvSpPr>
        <p:spPr>
          <a:xfrm>
            <a:off x="2162335" y="5719294"/>
            <a:ext cx="2326342"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Свердлильний станок</a:t>
            </a:r>
            <a:endParaRPr lang="en-US" dirty="0"/>
          </a:p>
        </p:txBody>
      </p:sp>
      <p:sp>
        <p:nvSpPr>
          <p:cNvPr id="8" name="Прямоугольник 7"/>
          <p:cNvSpPr/>
          <p:nvPr/>
        </p:nvSpPr>
        <p:spPr>
          <a:xfrm>
            <a:off x="6675222" y="5719294"/>
            <a:ext cx="1709314"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Стенд МПІ-508</a:t>
            </a:r>
            <a:endParaRPr lang="en-US" dirty="0"/>
          </a:p>
        </p:txBody>
      </p:sp>
    </p:spTree>
    <p:extLst>
      <p:ext uri="{BB962C8B-B14F-4D97-AF65-F5344CB8AC3E}">
        <p14:creationId xmlns:p14="http://schemas.microsoft.com/office/powerpoint/2010/main" val="120307596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26621" y="888046"/>
            <a:ext cx="4387075" cy="52322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spcAft>
                <a:spcPts val="0"/>
              </a:spcAft>
              <a:tabLst>
                <a:tab pos="457200" algn="l"/>
              </a:tabLst>
            </a:pPr>
            <a:r>
              <a:rPr lang="uk-UA" sz="2800" b="1" dirty="0" smtClean="0">
                <a:latin typeface="Times New Roman" panose="02020603050405020304" pitchFamily="18" charset="0"/>
                <a:ea typeface="Times New Roman" panose="02020603050405020304" pitchFamily="18" charset="0"/>
              </a:rPr>
              <a:t>В лабораторію </a:t>
            </a:r>
            <a:r>
              <a:rPr lang="uk-UA" sz="2800" b="1" dirty="0">
                <a:latin typeface="Times New Roman" panose="02020603050405020304" pitchFamily="18" charset="0"/>
                <a:ea typeface="Times New Roman" panose="02020603050405020304" pitchFamily="18" charset="0"/>
              </a:rPr>
              <a:t>офіціантів</a:t>
            </a:r>
            <a:endParaRPr lang="en-US" sz="2400" b="1" dirty="0">
              <a:effectLst/>
              <a:latin typeface="Times New Roman" panose="02020603050405020304" pitchFamily="18" charset="0"/>
              <a:ea typeface="Times New Roman" panose="02020603050405020304" pitchFamily="18" charset="0"/>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9527" y="1573822"/>
            <a:ext cx="2242217" cy="39917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Прямоугольник 2"/>
          <p:cNvSpPr/>
          <p:nvPr/>
        </p:nvSpPr>
        <p:spPr>
          <a:xfrm>
            <a:off x="1723571" y="5728085"/>
            <a:ext cx="1494127"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a:spcAft>
                <a:spcPts val="0"/>
              </a:spcAft>
            </a:pPr>
            <a:r>
              <a:rPr lang="uk-UA" dirty="0">
                <a:latin typeface="Times New Roman" panose="02020603050405020304" pitchFamily="18" charset="0"/>
                <a:ea typeface="Times New Roman" panose="02020603050405020304" pitchFamily="18" charset="0"/>
              </a:rPr>
              <a:t>Холодильник</a:t>
            </a:r>
            <a:endParaRPr lang="en-US" sz="2000" b="1" dirty="0">
              <a:effectLst/>
              <a:latin typeface="Times New Roman" panose="02020603050405020304" pitchFamily="18" charset="0"/>
              <a:ea typeface="Times New Roman" panose="02020603050405020304" pitchFamily="18" charset="0"/>
            </a:endParaRPr>
          </a:p>
        </p:txBody>
      </p:sp>
      <p:sp>
        <p:nvSpPr>
          <p:cNvPr id="9" name="Прямоугольник 8"/>
          <p:cNvSpPr/>
          <p:nvPr/>
        </p:nvSpPr>
        <p:spPr>
          <a:xfrm>
            <a:off x="6123749" y="888046"/>
            <a:ext cx="4182363" cy="52322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sz="2800" b="1" dirty="0" smtClean="0">
                <a:latin typeface="Times New Roman" panose="02020603050405020304" pitchFamily="18" charset="0"/>
                <a:ea typeface="Times New Roman" panose="02020603050405020304" pitchFamily="18" charset="0"/>
              </a:rPr>
              <a:t>В </a:t>
            </a:r>
            <a:r>
              <a:rPr lang="uk-UA" sz="2800" b="1" dirty="0">
                <a:latin typeface="Times New Roman" panose="02020603050405020304" pitchFamily="18" charset="0"/>
                <a:ea typeface="Times New Roman" panose="02020603050405020304" pitchFamily="18" charset="0"/>
              </a:rPr>
              <a:t>лабораторію барменів </a:t>
            </a:r>
            <a:endParaRPr lang="en-US" sz="2800" dirty="0"/>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3822" y="1573822"/>
            <a:ext cx="2242216" cy="39917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Прямоугольник 10"/>
          <p:cNvSpPr/>
          <p:nvPr/>
        </p:nvSpPr>
        <p:spPr>
          <a:xfrm>
            <a:off x="7467866" y="5728085"/>
            <a:ext cx="1494127"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a:spcAft>
                <a:spcPts val="0"/>
              </a:spcAft>
            </a:pPr>
            <a:r>
              <a:rPr lang="uk-UA" dirty="0">
                <a:latin typeface="Times New Roman" panose="02020603050405020304" pitchFamily="18" charset="0"/>
                <a:ea typeface="Times New Roman" panose="02020603050405020304" pitchFamily="18" charset="0"/>
              </a:rPr>
              <a:t>Холодильник</a:t>
            </a:r>
            <a:endParaRPr lang="en-US" sz="20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8178142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06867" y="1011139"/>
            <a:ext cx="7455877" cy="52322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spcAft>
                <a:spcPts val="0"/>
              </a:spcAft>
              <a:tabLst>
                <a:tab pos="457200" algn="l"/>
              </a:tabLst>
            </a:pPr>
            <a:r>
              <a:rPr lang="uk-UA" sz="2800" b="1" dirty="0" smtClean="0">
                <a:latin typeface="Times New Roman" panose="02020603050405020304" pitchFamily="18" charset="0"/>
                <a:ea typeface="Times New Roman" panose="02020603050405020304" pitchFamily="18" charset="0"/>
              </a:rPr>
              <a:t>В </a:t>
            </a:r>
            <a:r>
              <a:rPr lang="uk-UA" sz="2800" b="1" dirty="0">
                <a:latin typeface="Times New Roman" panose="02020603050405020304" pitchFamily="18" charset="0"/>
                <a:ea typeface="Times New Roman" panose="02020603050405020304" pitchFamily="18" charset="0"/>
              </a:rPr>
              <a:t>кабінет інформатики</a:t>
            </a:r>
            <a:endParaRPr lang="en-US" sz="2400" b="1" dirty="0">
              <a:effectLst/>
              <a:latin typeface="Times New Roman" panose="02020603050405020304" pitchFamily="18" charset="0"/>
              <a:ea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5191" y="1677038"/>
            <a:ext cx="6679223" cy="37518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Прямоугольник 5"/>
          <p:cNvSpPr/>
          <p:nvPr/>
        </p:nvSpPr>
        <p:spPr>
          <a:xfrm>
            <a:off x="4362384" y="5571562"/>
            <a:ext cx="3144835"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Комп</a:t>
            </a:r>
            <a:r>
              <a:rPr lang="uk-UA" dirty="0">
                <a:latin typeface="Book Antiqua" panose="02040602050305030304" pitchFamily="18" charset="0"/>
                <a:ea typeface="Times New Roman" panose="02020603050405020304" pitchFamily="18" charset="0"/>
                <a:cs typeface="Times New Roman" panose="02020603050405020304" pitchFamily="18" charset="0"/>
              </a:rPr>
              <a:t>′</a:t>
            </a:r>
            <a:r>
              <a:rPr lang="uk-UA" dirty="0">
                <a:latin typeface="Times New Roman" panose="02020603050405020304" pitchFamily="18" charset="0"/>
                <a:ea typeface="Times New Roman" panose="02020603050405020304" pitchFamily="18" charset="0"/>
              </a:rPr>
              <a:t>ютери в кількості 16 шт.</a:t>
            </a:r>
            <a:endParaRPr lang="en-US" dirty="0"/>
          </a:p>
        </p:txBody>
      </p:sp>
    </p:spTree>
    <p:extLst>
      <p:ext uri="{BB962C8B-B14F-4D97-AF65-F5344CB8AC3E}">
        <p14:creationId xmlns:p14="http://schemas.microsoft.com/office/powerpoint/2010/main" val="200959540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06867" y="1011139"/>
            <a:ext cx="7455877" cy="52322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spcAft>
                <a:spcPts val="0"/>
              </a:spcAft>
              <a:tabLst>
                <a:tab pos="457200" algn="l"/>
              </a:tabLst>
            </a:pPr>
            <a:r>
              <a:rPr lang="uk-UA" sz="2800" b="1" dirty="0">
                <a:latin typeface="Times New Roman" panose="02020603050405020304" pitchFamily="18" charset="0"/>
                <a:ea typeface="Times New Roman" panose="02020603050405020304" pitchFamily="18" charset="0"/>
              </a:rPr>
              <a:t>В кабінет Правил дорожнього руху</a:t>
            </a:r>
            <a:endParaRPr lang="en-US" sz="2400" b="1" dirty="0">
              <a:effectLst/>
              <a:latin typeface="Times New Roman" panose="02020603050405020304" pitchFamily="18" charset="0"/>
              <a:ea typeface="Times New Roman" panose="02020603050405020304" pitchFamily="18" charset="0"/>
            </a:endParaRPr>
          </a:p>
        </p:txBody>
      </p:sp>
      <p:sp>
        <p:nvSpPr>
          <p:cNvPr id="2" name="Прямоугольник 1"/>
          <p:cNvSpPr/>
          <p:nvPr/>
        </p:nvSpPr>
        <p:spPr>
          <a:xfrm>
            <a:off x="4232480" y="5161057"/>
            <a:ext cx="3404650"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Проектор та інтерактивна дошка</a:t>
            </a:r>
            <a:endParaRPr lang="en-US"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715" y="1721131"/>
            <a:ext cx="5673970" cy="31916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6676" y="1721131"/>
            <a:ext cx="5673970" cy="31916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0492844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06867" y="1011139"/>
            <a:ext cx="7455877" cy="52322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spcAft>
                <a:spcPts val="0"/>
              </a:spcAft>
              <a:tabLst>
                <a:tab pos="457200" algn="l"/>
              </a:tabLst>
            </a:pPr>
            <a:r>
              <a:rPr lang="uk-UA" sz="2800" b="1" dirty="0">
                <a:latin typeface="Times New Roman" panose="02020603050405020304" pitchFamily="18" charset="0"/>
                <a:ea typeface="Times New Roman" panose="02020603050405020304" pitchFamily="18" charset="0"/>
              </a:rPr>
              <a:t>В методичний кабінет</a:t>
            </a:r>
            <a:endParaRPr lang="en-US" sz="2400" b="1" dirty="0">
              <a:effectLst/>
              <a:latin typeface="Times New Roman" panose="02020603050405020304" pitchFamily="18" charset="0"/>
              <a:ea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865" y="1732085"/>
            <a:ext cx="4774014" cy="2681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6499" y="1749669"/>
            <a:ext cx="4765431" cy="26768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Прямоугольник 7"/>
          <p:cNvSpPr/>
          <p:nvPr/>
        </p:nvSpPr>
        <p:spPr>
          <a:xfrm>
            <a:off x="2971526" y="4950042"/>
            <a:ext cx="5926558"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pPr algn="ctr">
              <a:spcAft>
                <a:spcPts val="0"/>
              </a:spcAft>
            </a:pPr>
            <a:r>
              <a:rPr lang="uk-UA" dirty="0">
                <a:latin typeface="Times New Roman" panose="02020603050405020304" pitchFamily="18" charset="0"/>
                <a:ea typeface="Times New Roman" panose="02020603050405020304" pitchFamily="18" charset="0"/>
              </a:rPr>
              <a:t>Мультимедійний проектор та комп</a:t>
            </a:r>
            <a:r>
              <a:rPr lang="uk-UA" dirty="0">
                <a:latin typeface="Book Antiqua" panose="02040602050305030304" pitchFamily="18" charset="0"/>
                <a:ea typeface="Times New Roman" panose="02020603050405020304" pitchFamily="18" charset="0"/>
              </a:rPr>
              <a:t>′</a:t>
            </a:r>
            <a:r>
              <a:rPr lang="uk-UA" dirty="0">
                <a:latin typeface="Times New Roman" panose="02020603050405020304" pitchFamily="18" charset="0"/>
                <a:ea typeface="Times New Roman" panose="02020603050405020304" pitchFamily="18" charset="0"/>
              </a:rPr>
              <a:t>ютери в кількості 2 шт.</a:t>
            </a:r>
            <a:endParaRPr lang="en-US"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1403335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206867" y="1011139"/>
            <a:ext cx="7455877" cy="584775"/>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lgn="ctr">
              <a:spcAft>
                <a:spcPts val="0"/>
              </a:spcAft>
              <a:tabLst>
                <a:tab pos="457200" algn="l"/>
              </a:tabLst>
            </a:pPr>
            <a:r>
              <a:rPr lang="uk-UA" sz="3200" b="1" dirty="0">
                <a:latin typeface="Times New Roman" panose="02020603050405020304" pitchFamily="18" charset="0"/>
                <a:ea typeface="Times New Roman" panose="02020603050405020304" pitchFamily="18" charset="0"/>
              </a:rPr>
              <a:t>В травні 2019 року:</a:t>
            </a:r>
            <a:endParaRPr lang="en-US" sz="2800" b="1" dirty="0">
              <a:effectLst/>
              <a:latin typeface="Times New Roman" panose="02020603050405020304" pitchFamily="18" charset="0"/>
              <a:ea typeface="Times New Roman" panose="02020603050405020304" pitchFamily="18" charset="0"/>
            </a:endParaRP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4479" y="1727796"/>
            <a:ext cx="1773092" cy="36488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Прямоугольник 8"/>
          <p:cNvSpPr/>
          <p:nvPr/>
        </p:nvSpPr>
        <p:spPr>
          <a:xfrm>
            <a:off x="242750" y="5398610"/>
            <a:ext cx="2996551" cy="861774"/>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uk-UA" sz="1600" dirty="0">
                <a:latin typeface="Times New Roman" panose="02020603050405020304" pitchFamily="18" charset="0"/>
                <a:ea typeface="Times New Roman" panose="02020603050405020304" pitchFamily="18" charset="0"/>
              </a:rPr>
              <a:t>верстат металевий для електромонтажної лабораторії – на суму 142,5 </a:t>
            </a:r>
            <a:r>
              <a:rPr lang="uk-UA" sz="1600" dirty="0" err="1">
                <a:latin typeface="Times New Roman" panose="02020603050405020304" pitchFamily="18" charset="0"/>
                <a:ea typeface="Times New Roman" panose="02020603050405020304" pitchFamily="18" charset="0"/>
              </a:rPr>
              <a:t>тис.грн</a:t>
            </a:r>
            <a:r>
              <a:rPr lang="uk-UA" dirty="0">
                <a:latin typeface="Times New Roman" panose="02020603050405020304" pitchFamily="18" charset="0"/>
                <a:ea typeface="Times New Roman" panose="02020603050405020304" pitchFamily="18" charset="0"/>
              </a:rPr>
              <a:t>.</a:t>
            </a:r>
            <a:endParaRPr lang="en-US" dirty="0"/>
          </a:p>
        </p:txBody>
      </p:sp>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8553" y="1727797"/>
            <a:ext cx="3850884" cy="28881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5284" y="1727796"/>
            <a:ext cx="3850884" cy="28881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Прямоугольник 11"/>
          <p:cNvSpPr/>
          <p:nvPr/>
        </p:nvSpPr>
        <p:spPr>
          <a:xfrm>
            <a:off x="4009360" y="4761071"/>
            <a:ext cx="6096000"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just">
              <a:spcAft>
                <a:spcPts val="0"/>
              </a:spcAft>
            </a:pPr>
            <a:r>
              <a:rPr lang="uk-UA" dirty="0">
                <a:latin typeface="Times New Roman" panose="02020603050405020304" pitchFamily="18" charset="0"/>
                <a:ea typeface="Times New Roman" panose="02020603050405020304" pitchFamily="18" charset="0"/>
              </a:rPr>
              <a:t>стенди в електромонтажну лабораторію для </a:t>
            </a:r>
            <a:r>
              <a:rPr lang="uk-UA" dirty="0" err="1">
                <a:latin typeface="Times New Roman" panose="02020603050405020304" pitchFamily="18" charset="0"/>
                <a:ea typeface="Times New Roman" panose="02020603050405020304" pitchFamily="18" charset="0"/>
              </a:rPr>
              <a:t>професійно</a:t>
            </a:r>
            <a:r>
              <a:rPr lang="uk-UA" dirty="0">
                <a:latin typeface="Times New Roman" panose="02020603050405020304" pitchFamily="18" charset="0"/>
                <a:ea typeface="Times New Roman" panose="02020603050405020304" pitchFamily="18" charset="0"/>
              </a:rPr>
              <a:t>-практичної підготовки </a:t>
            </a:r>
            <a:r>
              <a:rPr lang="uk-UA" dirty="0" smtClean="0">
                <a:latin typeface="Times New Roman" panose="02020603050405020304" pitchFamily="18" charset="0"/>
                <a:ea typeface="Times New Roman" panose="02020603050405020304" pitchFamily="18" charset="0"/>
              </a:rPr>
              <a:t>– на </a:t>
            </a:r>
            <a:r>
              <a:rPr lang="uk-UA" dirty="0">
                <a:latin typeface="Times New Roman" panose="02020603050405020304" pitchFamily="18" charset="0"/>
                <a:ea typeface="Times New Roman" panose="02020603050405020304" pitchFamily="18" charset="0"/>
              </a:rPr>
              <a:t>суму 179,0 </a:t>
            </a:r>
            <a:r>
              <a:rPr lang="uk-UA" dirty="0" err="1">
                <a:latin typeface="Times New Roman" panose="02020603050405020304" pitchFamily="18" charset="0"/>
                <a:ea typeface="Times New Roman" panose="02020603050405020304" pitchFamily="18" charset="0"/>
              </a:rPr>
              <a:t>тис.грн</a:t>
            </a:r>
            <a:r>
              <a:rPr lang="uk-UA" dirty="0">
                <a:latin typeface="Times New Roman" panose="02020603050405020304" pitchFamily="18" charset="0"/>
                <a:ea typeface="Times New Roman" panose="02020603050405020304" pitchFamily="18" charset="0"/>
              </a:rPr>
              <a:t>;</a:t>
            </a:r>
            <a:endParaRPr lang="en-US"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633653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61746" y="1089159"/>
            <a:ext cx="4006362" cy="22504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3936" y="1089159"/>
            <a:ext cx="4000501" cy="224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Прямоугольник 5"/>
          <p:cNvSpPr/>
          <p:nvPr/>
        </p:nvSpPr>
        <p:spPr>
          <a:xfrm>
            <a:off x="3459165" y="562680"/>
            <a:ext cx="4769575" cy="36933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none">
            <a:spAutoFit/>
          </a:bodyPr>
          <a:lstStyle/>
          <a:p>
            <a:r>
              <a:rPr lang="uk-UA" dirty="0">
                <a:latin typeface="Times New Roman" panose="02020603050405020304" pitchFamily="18" charset="0"/>
                <a:ea typeface="Times New Roman" panose="02020603050405020304" pitchFamily="18" charset="0"/>
              </a:rPr>
              <a:t>агрегат (дисковий плуг) -  на суму 69,8 </a:t>
            </a:r>
            <a:r>
              <a:rPr lang="uk-UA" dirty="0" err="1">
                <a:latin typeface="Times New Roman" panose="02020603050405020304" pitchFamily="18" charset="0"/>
                <a:ea typeface="Times New Roman" panose="02020603050405020304" pitchFamily="18" charset="0"/>
              </a:rPr>
              <a:t>тис.грн</a:t>
            </a:r>
            <a:endParaRPr lang="en-US" dirty="0"/>
          </a:p>
        </p:txBody>
      </p: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95952" y="4123592"/>
            <a:ext cx="1908924" cy="2545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Прямоугольник 7"/>
          <p:cNvSpPr/>
          <p:nvPr/>
        </p:nvSpPr>
        <p:spPr>
          <a:xfrm>
            <a:off x="2795952" y="3374669"/>
            <a:ext cx="6096000" cy="646331"/>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r>
              <a:rPr lang="uk-UA" dirty="0">
                <a:latin typeface="Times New Roman" panose="02020603050405020304" pitchFamily="18" charset="0"/>
                <a:ea typeface="Times New Roman" panose="02020603050405020304" pitchFamily="18" charset="0"/>
              </a:rPr>
              <a:t>учнівські парти та стільці в 3 навчальні кабінети – на суму 99,288 </a:t>
            </a:r>
            <a:r>
              <a:rPr lang="uk-UA" dirty="0" err="1">
                <a:latin typeface="Times New Roman" panose="02020603050405020304" pitchFamily="18" charset="0"/>
                <a:ea typeface="Times New Roman" panose="02020603050405020304" pitchFamily="18" charset="0"/>
              </a:rPr>
              <a:t>тис.грн</a:t>
            </a:r>
            <a:r>
              <a:rPr lang="uk-UA" dirty="0">
                <a:latin typeface="Times New Roman" panose="02020603050405020304" pitchFamily="18" charset="0"/>
                <a:ea typeface="Times New Roman" panose="02020603050405020304" pitchFamily="18" charset="0"/>
              </a:rPr>
              <a:t>.</a:t>
            </a:r>
            <a:endParaRPr lang="en-US" dirty="0"/>
          </a:p>
        </p:txBody>
      </p:sp>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83028" y="4123592"/>
            <a:ext cx="1908924" cy="25452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00718" y="4128477"/>
            <a:ext cx="1905260" cy="25403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7368482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790358" cy="160020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uk-UA" sz="2400" dirty="0">
                <a:latin typeface="Times New Roman" panose="02020603050405020304" pitchFamily="18" charset="0"/>
                <a:cs typeface="Times New Roman" panose="02020603050405020304" pitchFamily="18" charset="0"/>
              </a:rPr>
              <a:t>Невід’ємною складовою всього навчально-виховного процесу та опанування робітничими професіями є організація роботи з учнями у позаурочний час. Протягом навчального року в ліцеї працювало </a:t>
            </a:r>
            <a:r>
              <a:rPr lang="uk-UA" sz="2400" b="1" dirty="0">
                <a:latin typeface="Times New Roman" panose="02020603050405020304" pitchFamily="18" charset="0"/>
                <a:cs typeface="Times New Roman" panose="02020603050405020304" pitchFamily="18" charset="0"/>
              </a:rPr>
              <a:t>8 </a:t>
            </a:r>
            <a:r>
              <a:rPr lang="uk-UA" sz="2400" dirty="0">
                <a:latin typeface="Times New Roman" panose="02020603050405020304" pitchFamily="18" charset="0"/>
                <a:cs typeface="Times New Roman" panose="02020603050405020304" pitchFamily="18" charset="0"/>
              </a:rPr>
              <a:t>гуртків:</a:t>
            </a:r>
            <a:endParaRPr lang="en-US"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6111" y="2365131"/>
            <a:ext cx="9790357" cy="2602523"/>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uk-UA" sz="2400" dirty="0">
                <a:latin typeface="Times New Roman" panose="02020603050405020304" pitchFamily="18" charset="0"/>
                <a:cs typeface="Times New Roman" panose="02020603050405020304" pitchFamily="18" charset="0"/>
              </a:rPr>
              <a:t>гурток технічної творчості «Тракторист»;</a:t>
            </a:r>
            <a:endParaRPr lang="en-US" sz="2400" b="1" dirty="0">
              <a:latin typeface="Times New Roman" panose="02020603050405020304" pitchFamily="18" charset="0"/>
              <a:cs typeface="Times New Roman" panose="02020603050405020304" pitchFamily="18" charset="0"/>
            </a:endParaRPr>
          </a:p>
          <a:p>
            <a:pPr lvl="0"/>
            <a:r>
              <a:rPr lang="uk-UA" sz="2400" dirty="0">
                <a:latin typeface="Times New Roman" panose="02020603050405020304" pitchFamily="18" charset="0"/>
                <a:cs typeface="Times New Roman" panose="02020603050405020304" pitchFamily="18" charset="0"/>
              </a:rPr>
              <a:t>гурток національно-патріотичного спрямування «Я - патріот»;</a:t>
            </a:r>
            <a:endParaRPr lang="en-US" sz="2400" b="1" dirty="0">
              <a:latin typeface="Times New Roman" panose="02020603050405020304" pitchFamily="18" charset="0"/>
              <a:cs typeface="Times New Roman" panose="02020603050405020304" pitchFamily="18" charset="0"/>
            </a:endParaRPr>
          </a:p>
          <a:p>
            <a:pPr lvl="0"/>
            <a:r>
              <a:rPr lang="uk-UA" sz="2400" dirty="0">
                <a:latin typeface="Times New Roman" panose="02020603050405020304" pitchFamily="18" charset="0"/>
                <a:cs typeface="Times New Roman" panose="02020603050405020304" pitchFamily="18" charset="0"/>
              </a:rPr>
              <a:t>гурток аграрно-екологічного напрямку «Мала академія наук»;</a:t>
            </a:r>
            <a:endParaRPr lang="en-US" sz="2400" b="1" dirty="0">
              <a:latin typeface="Times New Roman" panose="02020603050405020304" pitchFamily="18" charset="0"/>
              <a:cs typeface="Times New Roman" panose="02020603050405020304" pitchFamily="18" charset="0"/>
            </a:endParaRPr>
          </a:p>
          <a:p>
            <a:pPr lvl="0"/>
            <a:r>
              <a:rPr lang="uk-UA" sz="2400" dirty="0">
                <a:latin typeface="Times New Roman" panose="02020603050405020304" pitchFamily="18" charset="0"/>
                <a:cs typeface="Times New Roman" panose="02020603050405020304" pitchFamily="18" charset="0"/>
              </a:rPr>
              <a:t>гурток художньої самодіяльності «Голос Карпат»;</a:t>
            </a:r>
            <a:endParaRPr lang="en-US" sz="2400" b="1" dirty="0">
              <a:latin typeface="Times New Roman" panose="02020603050405020304" pitchFamily="18" charset="0"/>
              <a:cs typeface="Times New Roman" panose="02020603050405020304" pitchFamily="18" charset="0"/>
            </a:endParaRPr>
          </a:p>
          <a:p>
            <a:pPr lvl="0"/>
            <a:r>
              <a:rPr lang="uk-UA" sz="2400" dirty="0">
                <a:latin typeface="Times New Roman" panose="02020603050405020304" pitchFamily="18" charset="0"/>
                <a:cs typeface="Times New Roman" panose="02020603050405020304" pitchFamily="18" charset="0"/>
              </a:rPr>
              <a:t>4 спортивні гуртки.</a:t>
            </a:r>
            <a:endParaRPr lang="en-US" sz="2400" b="1" dirty="0">
              <a:latin typeface="Times New Roman" panose="02020603050405020304" pitchFamily="18" charset="0"/>
              <a:cs typeface="Times New Roman" panose="02020603050405020304" pitchFamily="18" charset="0"/>
            </a:endParaRPr>
          </a:p>
          <a:p>
            <a:pPr marL="0" indent="0">
              <a:buNone/>
            </a:pPr>
            <a:endParaRPr lang="en-US" sz="2800" dirty="0"/>
          </a:p>
        </p:txBody>
      </p:sp>
      <p:sp>
        <p:nvSpPr>
          <p:cNvPr id="4" name="Прямоугольник 3"/>
          <p:cNvSpPr/>
          <p:nvPr/>
        </p:nvSpPr>
        <p:spPr>
          <a:xfrm>
            <a:off x="646111" y="5257944"/>
            <a:ext cx="9790357" cy="461665"/>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228600">
              <a:spcAft>
                <a:spcPts val="0"/>
              </a:spcAft>
            </a:pPr>
            <a:r>
              <a:rPr lang="uk-UA" sz="2400" dirty="0">
                <a:latin typeface="Times New Roman" panose="02020603050405020304" pitchFamily="18" charset="0"/>
                <a:ea typeface="Times New Roman" panose="02020603050405020304" pitchFamily="18" charset="0"/>
              </a:rPr>
              <a:t>Гуртковою роботою охоплено 46 % учнів навчального закладу.</a:t>
            </a:r>
            <a:endParaRPr lang="en-US"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1748284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781566" cy="160020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uk-UA" sz="2400" dirty="0">
                <a:latin typeface="Times New Roman" panose="02020603050405020304" pitchFamily="18" charset="0"/>
                <a:cs typeface="Times New Roman" panose="02020603050405020304" pitchFamily="18" charset="0"/>
              </a:rPr>
              <a:t>Навчальний заклад тісно співпрацює з військовослужбовцями 128 Закарпатської окремої </a:t>
            </a:r>
            <a:r>
              <a:rPr lang="uk-UA" sz="2400" dirty="0" err="1">
                <a:latin typeface="Times New Roman" panose="02020603050405020304" pitchFamily="18" charset="0"/>
                <a:cs typeface="Times New Roman" panose="02020603050405020304" pitchFamily="18" charset="0"/>
              </a:rPr>
              <a:t>гірсько</a:t>
            </a:r>
            <a:r>
              <a:rPr lang="uk-UA" sz="2400" dirty="0">
                <a:latin typeface="Times New Roman" panose="02020603050405020304" pitchFamily="18" charset="0"/>
                <a:cs typeface="Times New Roman" panose="02020603050405020304" pitchFamily="18" charset="0"/>
              </a:rPr>
              <a:t>-штурмової бригади, Мукачівського прикордонного загону  та медичними працівниками військового госпіталю Мукачівського гарнізону. </a:t>
            </a:r>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39719" y="2333991"/>
            <a:ext cx="5594349" cy="41957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0709191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8866" y="1076972"/>
            <a:ext cx="9720019" cy="4259959"/>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fontScale="77500" lnSpcReduction="20000"/>
          </a:bodyPr>
          <a:lstStyle/>
          <a:p>
            <a:pPr marL="0" indent="0">
              <a:buNone/>
            </a:pPr>
            <a:r>
              <a:rPr lang="uk-UA" sz="2800" dirty="0">
                <a:latin typeface="Times New Roman" panose="02020603050405020304" pitchFamily="18" charset="0"/>
                <a:cs typeface="Times New Roman" panose="02020603050405020304" pitchFamily="18" charset="0"/>
              </a:rPr>
              <a:t>Для утвердження здорового способу життя учнівської молоді та підвищення рівня їх правової культури, фізичного розвитку ліцей співпрацює з державними установами та громадськими організаціями: центром соціальних служб для дітей, сім’ї та молоді, Службами у справах дітей Закарпатської області, правоохоронними органами,  медичними установами, міською бібліотекою. Спільно з ними проводиться профілактична робота з правопорушень в учнівському середовищі, формування позитивної мотивації до здорового способу життя. Колектив ліцею бере участь у загальноміських, обласних  заходах, акціях. Спільно з громадськими організаціями проводяться заходи з попередження проблем насильства, торгівлі людьми, запобігання та протидії домашньому насильству, на реалізацію </a:t>
            </a:r>
            <a:r>
              <a:rPr lang="uk-UA" sz="2800" dirty="0" err="1">
                <a:latin typeface="Times New Roman" panose="02020603050405020304" pitchFamily="18" charset="0"/>
                <a:cs typeface="Times New Roman" panose="02020603050405020304" pitchFamily="18" charset="0"/>
              </a:rPr>
              <a:t>правоосвітнього</a:t>
            </a:r>
            <a:r>
              <a:rPr lang="uk-UA" sz="2800" dirty="0">
                <a:latin typeface="Times New Roman" panose="02020603050405020304" pitchFamily="18" charset="0"/>
                <a:cs typeface="Times New Roman" panose="02020603050405020304" pitchFamily="18" charset="0"/>
              </a:rPr>
              <a:t> проекту «Я маю право!», програми «Особиста гідність. Безпека життя. Громадянська позиція» з питань попередження торгівлі людьми. Були проведені зустрічі учнів ліцею з працівниками правоохоронних органів, лікарем-наркологом, працівниками ювенальної превенції Мукачівського міського відділу поліції  тощо. </a:t>
            </a:r>
            <a:endParaRPr lang="en-US" sz="2800"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61269887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68143" y="1129727"/>
            <a:ext cx="9341950" cy="1279366"/>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buNone/>
            </a:pPr>
            <a:r>
              <a:rPr lang="uk-UA" sz="2400" dirty="0">
                <a:latin typeface="Times New Roman" panose="02020603050405020304" pitchFamily="18" charset="0"/>
                <a:cs typeface="Times New Roman" panose="02020603050405020304" pitchFamily="18" charset="0"/>
              </a:rPr>
              <a:t>В ліцеї активно працював орган учнівського самоврядування (учнівська рада та рада гуртожитку) їх діяльність сприяє розвитку в учнів самостійності, ініціативи, творчої самореалізації.</a:t>
            </a:r>
            <a:endParaRPr lang="en-US"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6943" y="2409093"/>
            <a:ext cx="5429372" cy="40583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4346328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03312" y="1134208"/>
            <a:ext cx="9333157" cy="384223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pPr marL="0" indent="0">
              <a:buNone/>
            </a:pPr>
            <a:r>
              <a:rPr lang="uk-UA" sz="2400" dirty="0">
                <a:latin typeface="Times New Roman" panose="02020603050405020304" pitchFamily="18" charset="0"/>
                <a:cs typeface="Times New Roman" panose="02020603050405020304" pitchFamily="18" charset="0"/>
              </a:rPr>
              <a:t>Велика увага в навчальному закладі приділяється соціальному захисту дітей сиріт та дітей позбавлених батьківського піклування. За звітній період в ліцеї навчалося 15 учнів вищезгаданої категорії. З них: 8 перебувають на повному державному забезпеченні, а 7 під опікою; з багатодітних сімей – 77 учнів; з малозабезпечених – 5 учнів; учні-діти учасників АТО та бойових дій на території інших держав – 3 учні; з обмеженими фізичними можливостями – 4; які мають одного з батьків – 21. Протягом всього терміну навчання ці учні мають матеріальне забезпечення у повному обсязі відповідно до чинного законодавства.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319784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790358" cy="1200236"/>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uk-UA" sz="3200" dirty="0">
                <a:latin typeface="Times New Roman" panose="02020603050405020304" pitchFamily="18" charset="0"/>
                <a:cs typeface="Times New Roman" panose="02020603050405020304" pitchFamily="18" charset="0"/>
              </a:rPr>
              <a:t>Навчальний заклад тісно співпрацює з вищими навчальними закладами міста Мукачева, а саме:</a:t>
            </a:r>
            <a:endParaRPr lang="en-US" sz="3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6111" y="1828801"/>
            <a:ext cx="9790357" cy="2277208"/>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lvl="0"/>
            <a:r>
              <a:rPr lang="uk-UA" dirty="0">
                <a:latin typeface="Times New Roman" panose="02020603050405020304" pitchFamily="18" charset="0"/>
                <a:cs typeface="Times New Roman" panose="02020603050405020304" pitchFamily="18" charset="0"/>
              </a:rPr>
              <a:t>Мукачівський державний університет;</a:t>
            </a:r>
            <a:endParaRPr lang="en-US" b="1" dirty="0">
              <a:latin typeface="Times New Roman" panose="02020603050405020304" pitchFamily="18" charset="0"/>
              <a:cs typeface="Times New Roman" panose="02020603050405020304" pitchFamily="18" charset="0"/>
            </a:endParaRPr>
          </a:p>
          <a:p>
            <a:pPr lvl="0"/>
            <a:r>
              <a:rPr lang="uk-UA" dirty="0">
                <a:latin typeface="Times New Roman" panose="02020603050405020304" pitchFamily="18" charset="0"/>
                <a:cs typeface="Times New Roman" panose="02020603050405020304" pitchFamily="18" charset="0"/>
              </a:rPr>
              <a:t>Мукачівський кооперативний торговельно-економічний коледж;</a:t>
            </a:r>
            <a:endParaRPr lang="en-US" b="1" dirty="0">
              <a:latin typeface="Times New Roman" panose="02020603050405020304" pitchFamily="18" charset="0"/>
              <a:cs typeface="Times New Roman" panose="02020603050405020304" pitchFamily="18" charset="0"/>
            </a:endParaRPr>
          </a:p>
          <a:p>
            <a:r>
              <a:rPr lang="uk-UA" dirty="0">
                <a:latin typeface="Times New Roman" panose="02020603050405020304" pitchFamily="18" charset="0"/>
                <a:cs typeface="Times New Roman" panose="02020603050405020304" pitchFamily="18" charset="0"/>
              </a:rPr>
              <a:t>Мукачівський аграрний </a:t>
            </a:r>
            <a:r>
              <a:rPr lang="uk-UA" dirty="0" smtClean="0">
                <a:latin typeface="Times New Roman" panose="02020603050405020304" pitchFamily="18" charset="0"/>
                <a:cs typeface="Times New Roman" panose="02020603050405020304" pitchFamily="18" charset="0"/>
              </a:rPr>
              <a:t>коледж</a:t>
            </a:r>
            <a:r>
              <a:rPr lang="uk-UA" dirty="0">
                <a:latin typeface="Times New Roman" panose="02020603050405020304" pitchFamily="18" charset="0"/>
                <a:cs typeface="Times New Roman" panose="02020603050405020304" pitchFamily="18" charset="0"/>
              </a:rPr>
              <a:t>.</a:t>
            </a:r>
            <a:endParaRPr lang="uk-UA" dirty="0" smtClean="0">
              <a:latin typeface="Times New Roman" panose="02020603050405020304" pitchFamily="18" charset="0"/>
              <a:cs typeface="Times New Roman" panose="02020603050405020304" pitchFamily="18" charset="0"/>
            </a:endParaRPr>
          </a:p>
          <a:p>
            <a:pPr marL="0" indent="0">
              <a:buNone/>
            </a:pPr>
            <a:r>
              <a:rPr lang="uk-UA" dirty="0" smtClean="0"/>
              <a:t>	</a:t>
            </a:r>
            <a:r>
              <a:rPr lang="uk-UA" dirty="0">
                <a:latin typeface="Times New Roman" panose="02020603050405020304" pitchFamily="18" charset="0"/>
                <a:cs typeface="Times New Roman" panose="02020603050405020304" pitchFamily="18" charset="0"/>
              </a:rPr>
              <a:t>Д</a:t>
            </a:r>
            <a:r>
              <a:rPr lang="uk-UA" dirty="0" smtClean="0">
                <a:latin typeface="Times New Roman" panose="02020603050405020304" pitchFamily="18" charset="0"/>
                <a:cs typeface="Times New Roman" panose="02020603050405020304" pitchFamily="18" charset="0"/>
              </a:rPr>
              <a:t>е </a:t>
            </a:r>
            <a:r>
              <a:rPr lang="uk-UA" dirty="0">
                <a:latin typeface="Times New Roman" panose="02020603050405020304" pitchFamily="18" charset="0"/>
                <a:cs typeface="Times New Roman" panose="02020603050405020304" pitchFamily="18" charset="0"/>
              </a:rPr>
              <a:t>педпрацівники ліцею проходять стажування, в 2018-2019 </a:t>
            </a:r>
            <a:r>
              <a:rPr lang="uk-UA" dirty="0" err="1">
                <a:latin typeface="Times New Roman" panose="02020603050405020304" pitchFamily="18" charset="0"/>
                <a:cs typeface="Times New Roman" panose="02020603050405020304" pitchFamily="18" charset="0"/>
              </a:rPr>
              <a:t>н.р</a:t>
            </a:r>
            <a:r>
              <a:rPr lang="uk-UA" dirty="0">
                <a:latin typeface="Times New Roman" panose="02020603050405020304" pitchFamily="18" charset="0"/>
                <a:cs typeface="Times New Roman" panose="02020603050405020304" pitchFamily="18" charset="0"/>
              </a:rPr>
              <a:t>. сім педпрацівників пройшли стажування у вищезазначених навчальних закладах.</a:t>
            </a:r>
            <a:endParaRPr lang="en-US" b="1"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953640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781566" cy="1499174"/>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uk-UA" sz="2800" dirty="0">
                <a:latin typeface="Times New Roman" panose="02020603050405020304" pitchFamily="18" charset="0"/>
                <a:ea typeface="Times New Roman" panose="02020603050405020304" pitchFamily="18" charset="0"/>
              </a:rPr>
              <a:t>В 2018-2019 </a:t>
            </a:r>
            <a:r>
              <a:rPr lang="uk-UA" sz="2800" dirty="0" err="1">
                <a:latin typeface="Times New Roman" panose="02020603050405020304" pitchFamily="18" charset="0"/>
                <a:ea typeface="Times New Roman" panose="02020603050405020304" pitchFamily="18" charset="0"/>
              </a:rPr>
              <a:t>н.р</a:t>
            </a:r>
            <a:r>
              <a:rPr lang="uk-UA" sz="2800" dirty="0">
                <a:latin typeface="Times New Roman" panose="02020603050405020304" pitchFamily="18" charset="0"/>
                <a:ea typeface="Times New Roman" panose="02020603050405020304" pitchFamily="18" charset="0"/>
              </a:rPr>
              <a:t>. активізовано роботу ДПТНЗ «МПАЛ </a:t>
            </a:r>
            <a:r>
              <a:rPr lang="uk-UA" sz="2800" dirty="0" err="1">
                <a:latin typeface="Times New Roman" panose="02020603050405020304" pitchFamily="18" charset="0"/>
                <a:ea typeface="Times New Roman" panose="02020603050405020304" pitchFamily="18" charset="0"/>
              </a:rPr>
              <a:t>ім.М.Данканича</a:t>
            </a:r>
            <a:r>
              <a:rPr lang="uk-UA" sz="2800" dirty="0">
                <a:latin typeface="Times New Roman" panose="02020603050405020304" pitchFamily="18" charset="0"/>
                <a:ea typeface="Times New Roman" panose="02020603050405020304" pitchFamily="18" charset="0"/>
              </a:rPr>
              <a:t>» із соціальними партнерами, такими провідними підприємствами нашого регіону як: </a:t>
            </a:r>
            <a:endParaRPr lang="en-US" sz="2800" dirty="0"/>
          </a:p>
        </p:txBody>
      </p:sp>
      <p:sp>
        <p:nvSpPr>
          <p:cNvPr id="4" name="Прямоугольник 3"/>
          <p:cNvSpPr/>
          <p:nvPr/>
        </p:nvSpPr>
        <p:spPr>
          <a:xfrm>
            <a:off x="646111" y="1890118"/>
            <a:ext cx="6096000" cy="255454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marL="285750" indent="-285750">
              <a:buFont typeface="Arial" panose="020B0604020202020204" pitchFamily="34" charset="0"/>
              <a:buChar char="•"/>
            </a:pPr>
            <a:r>
              <a:rPr lang="uk-UA" sz="2000" dirty="0">
                <a:latin typeface="Times New Roman" panose="02020603050405020304" pitchFamily="18" charset="0"/>
                <a:cs typeface="Times New Roman" panose="02020603050405020304" pitchFamily="18" charset="0"/>
              </a:rPr>
              <a:t> “БІГ-БЕН”, </a:t>
            </a:r>
          </a:p>
          <a:p>
            <a:pPr marL="285750" indent="-285750">
              <a:buFont typeface="Arial" panose="020B0604020202020204" pitchFamily="34" charset="0"/>
              <a:buChar char="•"/>
            </a:pPr>
            <a:r>
              <a:rPr lang="uk-UA" sz="2000" dirty="0">
                <a:latin typeface="Times New Roman" panose="02020603050405020304" pitchFamily="18" charset="0"/>
                <a:cs typeface="Times New Roman" panose="02020603050405020304" pitchFamily="18" charset="0"/>
              </a:rPr>
              <a:t>“ ТзОВ “</a:t>
            </a:r>
            <a:r>
              <a:rPr lang="uk-UA" sz="2000" dirty="0" err="1">
                <a:latin typeface="Times New Roman" panose="02020603050405020304" pitchFamily="18" charset="0"/>
                <a:cs typeface="Times New Roman" panose="02020603050405020304" pitchFamily="18" charset="0"/>
              </a:rPr>
              <a:t>Закарпат</a:t>
            </a:r>
            <a:r>
              <a:rPr lang="uk-UA" sz="2000" dirty="0">
                <a:latin typeface="Times New Roman" panose="02020603050405020304" pitchFamily="18" charset="0"/>
                <a:cs typeface="Times New Roman" panose="02020603050405020304" pitchFamily="18" charset="0"/>
              </a:rPr>
              <a:t> Євро Транс" ,</a:t>
            </a:r>
          </a:p>
          <a:p>
            <a:pPr marL="285750" indent="-28575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ТзОВ </a:t>
            </a:r>
            <a:r>
              <a:rPr lang="uk-UA" sz="2000" dirty="0">
                <a:latin typeface="Times New Roman" panose="02020603050405020304" pitchFamily="18" charset="0"/>
                <a:cs typeface="Times New Roman" panose="02020603050405020304" pitchFamily="18" charset="0"/>
              </a:rPr>
              <a:t>«Агро-Лучки», </a:t>
            </a:r>
          </a:p>
          <a:p>
            <a:pPr marL="285750" indent="-285750">
              <a:buFont typeface="Arial" panose="020B0604020202020204" pitchFamily="34" charset="0"/>
              <a:buChar char="•"/>
            </a:pPr>
            <a:r>
              <a:rPr lang="uk-UA" sz="2000" dirty="0">
                <a:latin typeface="Times New Roman" panose="02020603050405020304" pitchFamily="18" charset="0"/>
                <a:cs typeface="Times New Roman" panose="02020603050405020304" pitchFamily="18" charset="0"/>
              </a:rPr>
              <a:t>ТЦ «Щодня», </a:t>
            </a:r>
          </a:p>
          <a:p>
            <a:pPr marL="285750" indent="-285750">
              <a:buFont typeface="Arial" panose="020B0604020202020204" pitchFamily="34" charset="0"/>
              <a:buChar char="•"/>
            </a:pPr>
            <a:r>
              <a:rPr lang="uk-UA" sz="2000" dirty="0">
                <a:latin typeface="Times New Roman" panose="02020603050405020304" pitchFamily="18" charset="0"/>
                <a:cs typeface="Times New Roman" panose="02020603050405020304" pitchFamily="18" charset="0"/>
              </a:rPr>
              <a:t>ТзОВ «</a:t>
            </a:r>
            <a:r>
              <a:rPr lang="uk-UA" sz="2000" dirty="0" err="1">
                <a:latin typeface="Times New Roman" panose="02020603050405020304" pitchFamily="18" charset="0"/>
                <a:cs typeface="Times New Roman" panose="02020603050405020304" pitchFamily="18" charset="0"/>
              </a:rPr>
              <a:t>Флекстронікс</a:t>
            </a:r>
            <a:r>
              <a:rPr lang="uk-UA" sz="20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ТОВ </a:t>
            </a:r>
            <a:r>
              <a:rPr lang="uk-UA" sz="2000" dirty="0">
                <a:latin typeface="Times New Roman" panose="02020603050405020304" pitchFamily="18" charset="0"/>
                <a:cs typeface="Times New Roman" panose="02020603050405020304" pitchFamily="18" charset="0"/>
              </a:rPr>
              <a:t>«</a:t>
            </a:r>
            <a:r>
              <a:rPr lang="uk-UA" sz="2000" dirty="0" err="1">
                <a:latin typeface="Times New Roman" panose="02020603050405020304" pitchFamily="18" charset="0"/>
                <a:cs typeface="Times New Roman" panose="02020603050405020304" pitchFamily="18" charset="0"/>
              </a:rPr>
              <a:t>Джейбіл</a:t>
            </a:r>
            <a:r>
              <a:rPr lang="uk-UA" sz="2000" dirty="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uk-UA" sz="2000" dirty="0" smtClean="0">
                <a:latin typeface="Times New Roman" panose="02020603050405020304" pitchFamily="18" charset="0"/>
                <a:cs typeface="Times New Roman" panose="02020603050405020304" pitchFamily="18" charset="0"/>
              </a:rPr>
              <a:t>Ужгородська </a:t>
            </a:r>
            <a:r>
              <a:rPr lang="uk-UA" sz="2000" dirty="0" err="1">
                <a:latin typeface="Times New Roman" panose="02020603050405020304" pitchFamily="18" charset="0"/>
                <a:cs typeface="Times New Roman" panose="02020603050405020304" pitchFamily="18" charset="0"/>
              </a:rPr>
              <a:t>колійно</a:t>
            </a:r>
            <a:r>
              <a:rPr lang="uk-UA" sz="2000" dirty="0">
                <a:latin typeface="Times New Roman" panose="02020603050405020304" pitchFamily="18" charset="0"/>
                <a:cs typeface="Times New Roman" panose="02020603050405020304" pitchFamily="18" charset="0"/>
              </a:rPr>
              <a:t>-машинна станція, </a:t>
            </a:r>
          </a:p>
          <a:p>
            <a:pPr marL="285750" indent="-285750">
              <a:buFont typeface="Arial" panose="020B0604020202020204" pitchFamily="34" charset="0"/>
              <a:buChar char="•"/>
            </a:pPr>
            <a:r>
              <a:rPr lang="uk-UA" sz="2000" dirty="0">
                <a:latin typeface="Times New Roman" panose="02020603050405020304" pitchFamily="18" charset="0"/>
                <a:cs typeface="Times New Roman" panose="02020603050405020304" pitchFamily="18" charset="0"/>
              </a:rPr>
              <a:t>Хустська дистанційна колія.</a:t>
            </a:r>
            <a:endParaRPr lang="en-US" sz="2000" b="1"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46111" y="4444663"/>
            <a:ext cx="6096000" cy="224676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285750" indent="-285750">
              <a:buFont typeface="Arial" panose="020B0604020202020204" pitchFamily="34" charset="0"/>
              <a:buChar char="•"/>
            </a:pPr>
            <a:r>
              <a:rPr lang="uk-UA" sz="2000" dirty="0">
                <a:latin typeface="Times New Roman" panose="02020603050405020304" pitchFamily="18" charset="0"/>
                <a:cs typeface="Times New Roman" panose="02020603050405020304" pitchFamily="18" charset="0"/>
              </a:rPr>
              <a:t>ТОВ “Транзит”,  </a:t>
            </a:r>
          </a:p>
          <a:p>
            <a:pPr marL="285750" indent="-285750">
              <a:buFont typeface="Arial" panose="020B0604020202020204" pitchFamily="34" charset="0"/>
              <a:buChar char="•"/>
            </a:pPr>
            <a:r>
              <a:rPr lang="uk-UA" sz="2000" dirty="0">
                <a:latin typeface="Times New Roman" panose="02020603050405020304" pitchFamily="18" charset="0"/>
                <a:cs typeface="Times New Roman" panose="02020603050405020304" pitchFamily="18" charset="0"/>
              </a:rPr>
              <a:t>Мукачівський РЕМ,  </a:t>
            </a:r>
          </a:p>
          <a:p>
            <a:pPr marL="285750" indent="-285750">
              <a:buFont typeface="Arial" panose="020B0604020202020204" pitchFamily="34" charset="0"/>
              <a:buChar char="•"/>
            </a:pPr>
            <a:r>
              <a:rPr lang="uk-UA" sz="2000" dirty="0">
                <a:latin typeface="Times New Roman" panose="02020603050405020304" pitchFamily="18" charset="0"/>
                <a:cs typeface="Times New Roman" panose="02020603050405020304" pitchFamily="18" charset="0"/>
              </a:rPr>
              <a:t>СТОВ “</a:t>
            </a:r>
            <a:r>
              <a:rPr lang="uk-UA" sz="2000" dirty="0" err="1">
                <a:latin typeface="Times New Roman" panose="02020603050405020304" pitchFamily="18" charset="0"/>
                <a:cs typeface="Times New Roman" panose="02020603050405020304" pitchFamily="18" charset="0"/>
              </a:rPr>
              <a:t>Кольчинське</a:t>
            </a:r>
            <a:r>
              <a:rPr lang="uk-UA" sz="2000" dirty="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uk-UA" sz="2000" dirty="0">
                <a:latin typeface="Times New Roman" panose="02020603050405020304" pitchFamily="18" charset="0"/>
                <a:cs typeface="Times New Roman" panose="02020603050405020304" pitchFamily="18" charset="0"/>
              </a:rPr>
              <a:t>СТОВ “Авто-плюс ”, </a:t>
            </a:r>
          </a:p>
          <a:p>
            <a:pPr marL="285750" indent="-285750">
              <a:buFont typeface="Arial" panose="020B0604020202020204" pitchFamily="34" charset="0"/>
              <a:buChar char="•"/>
            </a:pPr>
            <a:r>
              <a:rPr lang="uk-UA" sz="2000" dirty="0">
                <a:latin typeface="Times New Roman" panose="02020603050405020304" pitchFamily="18" charset="0"/>
                <a:cs typeface="Times New Roman" panose="02020603050405020304" pitchFamily="18" charset="0"/>
              </a:rPr>
              <a:t>ПРГ “Червона гора“, </a:t>
            </a:r>
          </a:p>
          <a:p>
            <a:pPr marL="285750" indent="-285750">
              <a:buFont typeface="Arial" panose="020B0604020202020204" pitchFamily="34" charset="0"/>
              <a:buChar char="•"/>
            </a:pPr>
            <a:r>
              <a:rPr lang="uk-UA" sz="2000" dirty="0">
                <a:latin typeface="Times New Roman" panose="02020603050405020304" pitchFamily="18" charset="0"/>
                <a:cs typeface="Times New Roman" panose="02020603050405020304" pitchFamily="18" charset="0"/>
              </a:rPr>
              <a:t>“Вишневий сад”, </a:t>
            </a:r>
          </a:p>
          <a:p>
            <a:pPr marL="285750" indent="-285750">
              <a:buFont typeface="Arial" panose="020B0604020202020204" pitchFamily="34" charset="0"/>
              <a:buChar char="•"/>
            </a:pPr>
            <a:r>
              <a:rPr lang="uk-UA" sz="2000" dirty="0">
                <a:latin typeface="Times New Roman" panose="02020603050405020304" pitchFamily="18" charset="0"/>
                <a:cs typeface="Times New Roman" panose="02020603050405020304" pitchFamily="18" charset="0"/>
              </a:rPr>
              <a:t>“Гриль-бар ”,</a:t>
            </a: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2111" y="1890118"/>
            <a:ext cx="2286000" cy="17190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8111" y="1863969"/>
            <a:ext cx="2286000" cy="17190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2111" y="3609190"/>
            <a:ext cx="2286000" cy="17190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Рисунок 10"/>
          <p:cNvPicPr>
            <a:picLocks noChangeAspect="1"/>
          </p:cNvPicPr>
          <p:nvPr/>
        </p:nvPicPr>
        <p:blipFill rotWithShape="1">
          <a:blip r:embed="rId5">
            <a:extLst>
              <a:ext uri="{28A0092B-C50C-407E-A947-70E740481C1C}">
                <a14:useLocalDpi xmlns:a14="http://schemas.microsoft.com/office/drawing/2010/main" val="0"/>
              </a:ext>
            </a:extLst>
          </a:blip>
          <a:srcRect l="598" t="27554" r="-598" b="25992"/>
          <a:stretch/>
        </p:blipFill>
        <p:spPr>
          <a:xfrm>
            <a:off x="6742111" y="5161085"/>
            <a:ext cx="2357927" cy="15303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Рисунок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84128" y="5234839"/>
            <a:ext cx="2229983" cy="14565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Рисунок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21969" y="3596605"/>
            <a:ext cx="2592142" cy="16382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683681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790358" cy="1400530"/>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uk-UA" sz="2800" b="1" dirty="0">
                <a:latin typeface="Times New Roman" panose="02020603050405020304" pitchFamily="18" charset="0"/>
                <a:cs typeface="Times New Roman" panose="02020603050405020304" pitchFamily="18" charset="0"/>
              </a:rPr>
              <a:t>Програмою розвитку і удосконалення навчального процесу, матеріально-технічної бази на 2018-2019 </a:t>
            </a:r>
            <a:r>
              <a:rPr lang="uk-UA" sz="2800" b="1" dirty="0" err="1">
                <a:latin typeface="Times New Roman" panose="02020603050405020304" pitchFamily="18" charset="0"/>
                <a:cs typeface="Times New Roman" panose="02020603050405020304" pitchFamily="18" charset="0"/>
              </a:rPr>
              <a:t>н.р</a:t>
            </a:r>
            <a:r>
              <a:rPr lang="uk-UA" sz="2800" b="1"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r>
              <a:rPr lang="uk-UA" sz="2800" b="1" dirty="0">
                <a:latin typeface="Times New Roman" panose="02020603050405020304" pitchFamily="18" charset="0"/>
                <a:cs typeface="Times New Roman" panose="02020603050405020304" pitchFamily="18" charset="0"/>
              </a:rPr>
              <a:t>було передбачено і виконано</a:t>
            </a:r>
            <a:r>
              <a:rPr lang="uk-UA" sz="2800" b="1"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6111" y="2410991"/>
            <a:ext cx="9790357" cy="360294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lvl="0"/>
            <a:r>
              <a:rPr lang="uk-UA" sz="1800" dirty="0">
                <a:latin typeface="Times New Roman" panose="02020603050405020304" pitchFamily="18" charset="0"/>
                <a:cs typeface="Times New Roman" panose="02020603050405020304" pitchFamily="18" charset="0"/>
              </a:rPr>
              <a:t>електромонтажну лабораторію з професії електромонтер;</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кабінет №10 - «Організації обслуговування в ресторанах і барах»; </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кабінет «Г» з предмета «Правила дорожнього руху та основи безпеки руху»;</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кабінет №5 «Будови та ремонту рухомого складу» - закуплено плакати на суму 1050 грн. та проведено поточний ремонт на суму 8043,85 грн. </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в лабораторію «Гальм рухомого складу» - закуплено плакати відповідно до вимог навчальної програми, здійснено поточний ремонт приміщення та косметичний ремонт меблів в лабораторії </a:t>
            </a:r>
            <a:endParaRPr lang="en-US" sz="1800" b="1" dirty="0">
              <a:latin typeface="Times New Roman" panose="02020603050405020304" pitchFamily="18" charset="0"/>
              <a:cs typeface="Times New Roman" panose="02020603050405020304" pitchFamily="18" charset="0"/>
            </a:endParaRPr>
          </a:p>
          <a:p>
            <a:pPr lvl="0"/>
            <a:r>
              <a:rPr lang="uk-UA" sz="1800" dirty="0">
                <a:latin typeface="Times New Roman" panose="02020603050405020304" pitchFamily="18" charset="0"/>
                <a:cs typeface="Times New Roman" panose="02020603050405020304" pitchFamily="18" charset="0"/>
              </a:rPr>
              <a:t>обладнано відповідно до вимог Державного стандарту професійно-технічної освіти «Полігон з поточного утримання та ремонту колії».</a:t>
            </a:r>
            <a:endParaRPr lang="en-US" sz="1800" b="1" dirty="0">
              <a:latin typeface="Times New Roman" panose="02020603050405020304" pitchFamily="18" charset="0"/>
              <a:cs typeface="Times New Roman" panose="02020603050405020304" pitchFamily="18" charset="0"/>
            </a:endParaRPr>
          </a:p>
          <a:p>
            <a:endParaRPr lang="en-US" dirty="0"/>
          </a:p>
        </p:txBody>
      </p:sp>
      <p:sp>
        <p:nvSpPr>
          <p:cNvPr id="4" name="Прямоугольник 3"/>
          <p:cNvSpPr/>
          <p:nvPr/>
        </p:nvSpPr>
        <p:spPr>
          <a:xfrm>
            <a:off x="646111" y="1901287"/>
            <a:ext cx="9790357" cy="40011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uk-UA" sz="2000" dirty="0">
                <a:latin typeface="Times New Roman" panose="02020603050405020304" pitchFamily="18" charset="0"/>
                <a:ea typeface="Times New Roman" panose="02020603050405020304" pitchFamily="18" charset="0"/>
              </a:rPr>
              <a:t>обладнано згідно вимог державного стандарту ПТО:</a:t>
            </a:r>
            <a:endParaRPr lang="en-US" sz="2000" dirty="0"/>
          </a:p>
        </p:txBody>
      </p:sp>
      <p:sp>
        <p:nvSpPr>
          <p:cNvPr id="5" name="Прямоугольник 4"/>
          <p:cNvSpPr/>
          <p:nvPr/>
        </p:nvSpPr>
        <p:spPr>
          <a:xfrm>
            <a:off x="646111" y="6013938"/>
            <a:ext cx="9790357" cy="461665"/>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uk-UA" sz="2400" dirty="0">
                <a:latin typeface="Times New Roman" panose="02020603050405020304" pitchFamily="18" charset="0"/>
                <a:ea typeface="Times New Roman" panose="02020603050405020304" pitchFamily="18" charset="0"/>
              </a:rPr>
              <a:t>Витрати становили 270 тисяч гривень власних коштів.</a:t>
            </a:r>
            <a:endParaRPr lang="en-US" sz="2400" dirty="0"/>
          </a:p>
        </p:txBody>
      </p:sp>
    </p:spTree>
    <p:extLst>
      <p:ext uri="{BB962C8B-B14F-4D97-AF65-F5344CB8AC3E}">
        <p14:creationId xmlns:p14="http://schemas.microsoft.com/office/powerpoint/2010/main" val="3854223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790358" cy="1094728"/>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ru-RU" sz="3200" dirty="0" err="1">
                <a:latin typeface="Times New Roman" panose="02020603050405020304" pitchFamily="18" charset="0"/>
                <a:cs typeface="Times New Roman" panose="02020603050405020304" pitchFamily="18" charset="0"/>
              </a:rPr>
              <a:t>Основні</a:t>
            </a:r>
            <a:r>
              <a:rPr lang="ru-RU" sz="3200" dirty="0">
                <a:latin typeface="Times New Roman" panose="02020603050405020304" pitchFamily="18" charset="0"/>
                <a:cs typeface="Times New Roman" panose="02020603050405020304" pitchFamily="18" charset="0"/>
              </a:rPr>
              <a:t> напрямки </a:t>
            </a:r>
            <a:r>
              <a:rPr lang="ru-RU" sz="3200" dirty="0" err="1">
                <a:latin typeface="Times New Roman" panose="02020603050405020304" pitchFamily="18" charset="0"/>
                <a:cs typeface="Times New Roman" panose="02020603050405020304" pitchFamily="18" charset="0"/>
              </a:rPr>
              <a:t>розвитку</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ліцею</a:t>
            </a:r>
            <a:r>
              <a:rPr lang="ru-RU" sz="3200" dirty="0">
                <a:latin typeface="Times New Roman" panose="02020603050405020304" pitchFamily="18" charset="0"/>
                <a:cs typeface="Times New Roman" panose="02020603050405020304" pitchFamily="18" charset="0"/>
              </a:rPr>
              <a:t>  на 2019 – 2020 </a:t>
            </a:r>
            <a:r>
              <a:rPr lang="ru-RU" sz="3200" dirty="0" err="1">
                <a:latin typeface="Times New Roman" panose="02020603050405020304" pitchFamily="18" charset="0"/>
                <a:cs typeface="Times New Roman" panose="02020603050405020304" pitchFamily="18" charset="0"/>
              </a:rPr>
              <a:t>навчальному</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році</a:t>
            </a:r>
            <a:r>
              <a:rPr lang="ru-RU" sz="3200" dirty="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6111" y="1758462"/>
            <a:ext cx="9790357" cy="448993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pPr lvl="0"/>
            <a:r>
              <a:rPr lang="uk-UA" sz="1600" dirty="0">
                <a:latin typeface="Times New Roman" panose="02020603050405020304" pitchFamily="18" charset="0"/>
                <a:cs typeface="Times New Roman" panose="02020603050405020304" pitchFamily="18" charset="0"/>
              </a:rPr>
              <a:t>Забезпечувати якісну підготовку кваліфікованих робітників з усіх професій з яких ведеться підготовка в навчальному закладі. </a:t>
            </a:r>
            <a:r>
              <a:rPr lang="uk-UA" sz="1600" i="1" dirty="0">
                <a:latin typeface="Times New Roman" panose="02020603050405020304" pitchFamily="18" charset="0"/>
                <a:cs typeface="Times New Roman" panose="02020603050405020304" pitchFamily="18" charset="0"/>
              </a:rPr>
              <a:t>(протягом навчального року, дирекція)</a:t>
            </a:r>
            <a:endParaRPr lang="en-US" sz="1600" b="1" dirty="0">
              <a:latin typeface="Times New Roman" panose="02020603050405020304" pitchFamily="18" charset="0"/>
              <a:cs typeface="Times New Roman" panose="02020603050405020304" pitchFamily="18" charset="0"/>
            </a:endParaRPr>
          </a:p>
          <a:p>
            <a:pPr lvl="0"/>
            <a:r>
              <a:rPr lang="uk-UA" sz="1600" dirty="0">
                <a:latin typeface="Times New Roman" panose="02020603050405020304" pitchFamily="18" charset="0"/>
                <a:cs typeface="Times New Roman" panose="02020603050405020304" pitchFamily="18" charset="0"/>
              </a:rPr>
              <a:t>Оновлювати автотракторний парк відповідно до сучасних вимог. (протягом навчального року, дирекція)</a:t>
            </a:r>
            <a:endParaRPr lang="en-US" sz="1600" b="1" dirty="0">
              <a:latin typeface="Times New Roman" panose="02020603050405020304" pitchFamily="18" charset="0"/>
              <a:cs typeface="Times New Roman" panose="02020603050405020304" pitchFamily="18" charset="0"/>
            </a:endParaRPr>
          </a:p>
          <a:p>
            <a:pPr lvl="0"/>
            <a:r>
              <a:rPr lang="uk-UA" sz="1600" dirty="0">
                <a:latin typeface="Times New Roman" panose="02020603050405020304" pitchFamily="18" charset="0"/>
                <a:cs typeface="Times New Roman" panose="02020603050405020304" pitchFamily="18" charset="0"/>
              </a:rPr>
              <a:t>Розширювати спектр послуг для подальшого збільшення надходжень від виробничої практики. </a:t>
            </a:r>
            <a:r>
              <a:rPr lang="uk-UA" sz="1600" i="1" dirty="0">
                <a:latin typeface="Times New Roman" panose="02020603050405020304" pitchFamily="18" charset="0"/>
                <a:cs typeface="Times New Roman" panose="02020603050405020304" pitchFamily="18" charset="0"/>
              </a:rPr>
              <a:t>(протягом навчального року, дирекція)</a:t>
            </a:r>
            <a:endParaRPr lang="en-US" sz="1600" b="1" dirty="0">
              <a:latin typeface="Times New Roman" panose="02020603050405020304" pitchFamily="18" charset="0"/>
              <a:cs typeface="Times New Roman" panose="02020603050405020304" pitchFamily="18" charset="0"/>
            </a:endParaRPr>
          </a:p>
          <a:p>
            <a:pPr lvl="0"/>
            <a:r>
              <a:rPr lang="uk-UA" sz="1600" dirty="0">
                <a:latin typeface="Times New Roman" panose="02020603050405020304" pitchFamily="18" charset="0"/>
                <a:cs typeface="Times New Roman" panose="02020603050405020304" pitchFamily="18" charset="0"/>
              </a:rPr>
              <a:t>Розробити навчальні робочі плани та освітні програми за </a:t>
            </a:r>
            <a:r>
              <a:rPr lang="uk-UA" sz="1600" dirty="0" err="1">
                <a:latin typeface="Times New Roman" panose="02020603050405020304" pitchFamily="18" charset="0"/>
                <a:cs typeface="Times New Roman" panose="02020603050405020304" pitchFamily="18" charset="0"/>
              </a:rPr>
              <a:t>модульно-компенетнісною</a:t>
            </a:r>
            <a:r>
              <a:rPr lang="uk-UA" sz="1600" dirty="0">
                <a:latin typeface="Times New Roman" panose="02020603050405020304" pitchFamily="18" charset="0"/>
                <a:cs typeface="Times New Roman" panose="02020603050405020304" pitchFamily="18" charset="0"/>
              </a:rPr>
              <a:t> основою відповідно до державних стандартів П(ПТ)О.</a:t>
            </a:r>
            <a:endParaRPr lang="en-US" sz="1600" b="1" dirty="0">
              <a:latin typeface="Times New Roman" panose="02020603050405020304" pitchFamily="18" charset="0"/>
              <a:cs typeface="Times New Roman" panose="02020603050405020304" pitchFamily="18" charset="0"/>
            </a:endParaRPr>
          </a:p>
          <a:p>
            <a:pPr lvl="0"/>
            <a:r>
              <a:rPr lang="uk-UA" sz="1600" dirty="0">
                <a:latin typeface="Times New Roman" panose="02020603050405020304" pitchFamily="18" charset="0"/>
                <a:cs typeface="Times New Roman" panose="02020603050405020304" pitchFamily="18" charset="0"/>
              </a:rPr>
              <a:t>Удосконалювати систему виховної роботи в ліцеї. </a:t>
            </a:r>
            <a:r>
              <a:rPr lang="uk-UA" sz="1600" i="1" dirty="0">
                <a:latin typeface="Times New Roman" panose="02020603050405020304" pitchFamily="18" charset="0"/>
                <a:cs typeface="Times New Roman" panose="02020603050405020304" pitchFamily="18" charset="0"/>
              </a:rPr>
              <a:t>(протягом навчального року, заст. директора з ВР)</a:t>
            </a:r>
            <a:endParaRPr lang="en-US" sz="1600" b="1" dirty="0">
              <a:latin typeface="Times New Roman" panose="02020603050405020304" pitchFamily="18" charset="0"/>
              <a:cs typeface="Times New Roman" panose="02020603050405020304" pitchFamily="18" charset="0"/>
            </a:endParaRPr>
          </a:p>
          <a:p>
            <a:pPr lvl="0"/>
            <a:r>
              <a:rPr lang="uk-UA" sz="1600" dirty="0">
                <a:latin typeface="Times New Roman" panose="02020603050405020304" pitchFamily="18" charset="0"/>
                <a:cs typeface="Times New Roman" panose="02020603050405020304" pitchFamily="18" charset="0"/>
              </a:rPr>
              <a:t>Активізувати роботу гуртків технічної творчості </a:t>
            </a:r>
            <a:endParaRPr lang="en-US" sz="1600" b="1" dirty="0">
              <a:latin typeface="Times New Roman" panose="02020603050405020304" pitchFamily="18" charset="0"/>
              <a:cs typeface="Times New Roman" panose="02020603050405020304" pitchFamily="18" charset="0"/>
            </a:endParaRPr>
          </a:p>
          <a:p>
            <a:pPr lvl="0"/>
            <a:r>
              <a:rPr lang="uk-UA" sz="1600" dirty="0">
                <a:latin typeface="Times New Roman" panose="02020603050405020304" pitchFamily="18" charset="0"/>
                <a:cs typeface="Times New Roman" panose="02020603050405020304" pitchFamily="18" charset="0"/>
              </a:rPr>
              <a:t>Систематично працювати над підвищенням навчальних досягнень учнів, над підготовкою їх до участі в предметних олімпіадах, фахових конкурсах, спортивних змаганнях. </a:t>
            </a:r>
            <a:r>
              <a:rPr lang="uk-UA" sz="1600" i="1" dirty="0">
                <a:latin typeface="Times New Roman" panose="02020603050405020304" pitchFamily="18" charset="0"/>
                <a:cs typeface="Times New Roman" panose="02020603050405020304" pitchFamily="18" charset="0"/>
              </a:rPr>
              <a:t>(протягом навчального року, заступники директора з навчально-виробничої роботи, з навчальної роботи, з виховної роботи)</a:t>
            </a:r>
            <a:endParaRPr lang="en-US" sz="1600" b="1" dirty="0">
              <a:latin typeface="Times New Roman" panose="02020603050405020304" pitchFamily="18" charset="0"/>
              <a:cs typeface="Times New Roman" panose="02020603050405020304" pitchFamily="18" charset="0"/>
            </a:endParaRPr>
          </a:p>
          <a:p>
            <a:r>
              <a:rPr lang="uk-UA" sz="1600" dirty="0">
                <a:latin typeface="Times New Roman" panose="02020603050405020304" pitchFamily="18" charset="0"/>
                <a:cs typeface="Times New Roman" panose="02020603050405020304" pitchFamily="18" charset="0"/>
              </a:rPr>
              <a:t>Створювати максимально сприятливі умови для інтелектуального, морального, фізичного й естетичного розвитку учнів. </a:t>
            </a:r>
            <a:r>
              <a:rPr lang="uk-UA" sz="1600" i="1" dirty="0">
                <a:latin typeface="Times New Roman" panose="02020603050405020304" pitchFamily="18" charset="0"/>
                <a:cs typeface="Times New Roman" panose="02020603050405020304" pitchFamily="18" charset="0"/>
              </a:rPr>
              <a:t>(протягом навчального року, </a:t>
            </a:r>
            <a:r>
              <a:rPr lang="uk-UA" sz="1600" i="1" dirty="0" smtClean="0">
                <a:latin typeface="Times New Roman" panose="02020603050405020304" pitchFamily="18" charset="0"/>
                <a:cs typeface="Times New Roman" panose="02020603050405020304" pitchFamily="18" charset="0"/>
              </a:rPr>
              <a:t>дирекція)</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2965699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790358" cy="1094728"/>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ru-RU" sz="3200" dirty="0" err="1">
                <a:latin typeface="Times New Roman" panose="02020603050405020304" pitchFamily="18" charset="0"/>
                <a:cs typeface="Times New Roman" panose="02020603050405020304" pitchFamily="18" charset="0"/>
              </a:rPr>
              <a:t>Основні</a:t>
            </a:r>
            <a:r>
              <a:rPr lang="ru-RU" sz="3200" dirty="0">
                <a:latin typeface="Times New Roman" panose="02020603050405020304" pitchFamily="18" charset="0"/>
                <a:cs typeface="Times New Roman" panose="02020603050405020304" pitchFamily="18" charset="0"/>
              </a:rPr>
              <a:t> напрямки </a:t>
            </a:r>
            <a:r>
              <a:rPr lang="ru-RU" sz="3200" dirty="0" err="1">
                <a:latin typeface="Times New Roman" panose="02020603050405020304" pitchFamily="18" charset="0"/>
                <a:cs typeface="Times New Roman" panose="02020603050405020304" pitchFamily="18" charset="0"/>
              </a:rPr>
              <a:t>розвитку</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ліцею</a:t>
            </a:r>
            <a:r>
              <a:rPr lang="ru-RU" sz="3200" dirty="0">
                <a:latin typeface="Times New Roman" panose="02020603050405020304" pitchFamily="18" charset="0"/>
                <a:cs typeface="Times New Roman" panose="02020603050405020304" pitchFamily="18" charset="0"/>
              </a:rPr>
              <a:t>  на 2019 – 2020 </a:t>
            </a:r>
            <a:r>
              <a:rPr lang="ru-RU" sz="3200" dirty="0" err="1">
                <a:latin typeface="Times New Roman" panose="02020603050405020304" pitchFamily="18" charset="0"/>
                <a:cs typeface="Times New Roman" panose="02020603050405020304" pitchFamily="18" charset="0"/>
              </a:rPr>
              <a:t>навчальному</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році</a:t>
            </a:r>
            <a:r>
              <a:rPr lang="ru-RU" sz="3200" dirty="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6111" y="1758462"/>
            <a:ext cx="9790357" cy="4489937"/>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pPr lvl="0"/>
            <a:r>
              <a:rPr lang="uk-UA" sz="1600" dirty="0">
                <a:latin typeface="Times New Roman" panose="02020603050405020304" pitchFamily="18" charset="0"/>
                <a:cs typeface="Times New Roman" panose="02020603050405020304" pitchFamily="18" charset="0"/>
              </a:rPr>
              <a:t>-	Продовжувати вдосконалювати форми пошуку та відбору творчо обдарованих учнів через опитування, рекламу, зустрічі, виступи в засобах масової інформації, виявлення учнів які мають нахили до певної галузі наукових знань та професійної діяльності. (протягом навчального року, дирекція)</a:t>
            </a:r>
          </a:p>
          <a:p>
            <a:pPr lvl="0"/>
            <a:r>
              <a:rPr lang="uk-UA" sz="1600" dirty="0">
                <a:latin typeface="Times New Roman" panose="02020603050405020304" pitchFamily="18" charset="0"/>
                <a:cs typeface="Times New Roman" panose="02020603050405020304" pitchFamily="18" charset="0"/>
              </a:rPr>
              <a:t>-	Активно пропагувати досвід роботи педагогів ліцею через періодичні видання та інші ЗМІ. (протягом навчального року, методисти, голови методичних комісій)</a:t>
            </a:r>
          </a:p>
          <a:p>
            <a:pPr lvl="0"/>
            <a:r>
              <a:rPr lang="uk-UA" sz="1600" dirty="0">
                <a:latin typeface="Times New Roman" panose="02020603050405020304" pitchFamily="18" charset="0"/>
                <a:cs typeface="Times New Roman" panose="02020603050405020304" pitchFamily="18" charset="0"/>
              </a:rPr>
              <a:t>-	Формувати національно свідомого патріота, який любить свою землю, народ, шанує його звичаї, традиції, пишається історією своєї держави, здатного відстоювати її незалежність. (протягом навчального року, педагогічний колектив)</a:t>
            </a:r>
          </a:p>
        </p:txBody>
      </p:sp>
    </p:spTree>
    <p:extLst>
      <p:ext uri="{BB962C8B-B14F-4D97-AF65-F5344CB8AC3E}">
        <p14:creationId xmlns:p14="http://schemas.microsoft.com/office/powerpoint/2010/main" val="85606797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781566" cy="672697"/>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uk-UA" sz="4000" b="1" dirty="0"/>
              <a:t>Висновок</a:t>
            </a:r>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6111" y="1239716"/>
            <a:ext cx="9781565" cy="5008684"/>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lnSpcReduction="10000"/>
          </a:bodyPr>
          <a:lstStyle/>
          <a:p>
            <a:pPr marL="0" indent="0" algn="just">
              <a:buNone/>
            </a:pPr>
            <a:r>
              <a:rPr lang="uk-UA" dirty="0" smtClean="0">
                <a:latin typeface="Times New Roman" panose="02020603050405020304" pitchFamily="18" charset="0"/>
                <a:ea typeface="Times New Roman" panose="02020603050405020304" pitchFamily="18" charset="0"/>
              </a:rPr>
              <a:t>	Як </a:t>
            </a:r>
            <a:r>
              <a:rPr lang="uk-UA" dirty="0">
                <a:latin typeface="Times New Roman" panose="02020603050405020304" pitchFamily="18" charset="0"/>
                <a:ea typeface="Times New Roman" panose="02020603050405020304" pitchFamily="18" charset="0"/>
              </a:rPr>
              <a:t>керівник державного професійно-технічного навчального закладу вважаю, що навчання в закладі П(ПТ)О – винятково важливий етап, що спрямований на розвиток основних професійний компетенцій людини, а саме:</a:t>
            </a:r>
            <a:endParaRPr lang="en-US" sz="1800" b="1" dirty="0">
              <a:latin typeface="Times New Roman" panose="02020603050405020304" pitchFamily="18" charset="0"/>
              <a:ea typeface="Times New Roman" panose="02020603050405020304" pitchFamily="18" charset="0"/>
            </a:endParaRPr>
          </a:p>
          <a:p>
            <a:pPr lvl="0" algn="just">
              <a:lnSpc>
                <a:spcPct val="115000"/>
              </a:lnSpc>
              <a:buFont typeface="Calibri" panose="020F0502020204030204" pitchFamily="34" charset="0"/>
              <a:buChar char="-"/>
            </a:pPr>
            <a:r>
              <a:rPr lang="uk-UA" dirty="0">
                <a:latin typeface="Times New Roman" panose="02020603050405020304" pitchFamily="18" charset="0"/>
                <a:ea typeface="Calibri" panose="020F0502020204030204" pitchFamily="34" charset="0"/>
              </a:rPr>
              <a:t>становлення інтелекту і стабілізації рис характеру;</a:t>
            </a:r>
            <a:endParaRPr lang="en-US" sz="1800" b="1" dirty="0">
              <a:latin typeface="Times New Roman" panose="02020603050405020304" pitchFamily="18" charset="0"/>
              <a:ea typeface="Calibri" panose="020F0502020204030204" pitchFamily="34" charset="0"/>
            </a:endParaRPr>
          </a:p>
          <a:p>
            <a:pPr lvl="0" algn="just">
              <a:lnSpc>
                <a:spcPct val="115000"/>
              </a:lnSpc>
              <a:buFont typeface="Calibri" panose="020F0502020204030204" pitchFamily="34" charset="0"/>
              <a:buChar char="-"/>
            </a:pPr>
            <a:r>
              <a:rPr lang="uk-UA" dirty="0">
                <a:latin typeface="Times New Roman" panose="02020603050405020304" pitchFamily="18" charset="0"/>
                <a:ea typeface="Calibri" panose="020F0502020204030204" pitchFamily="34" charset="0"/>
              </a:rPr>
              <a:t>формування соціальних цінностей у зв’язку з професіоналізацією;</a:t>
            </a:r>
            <a:endParaRPr lang="en-US" sz="1800" b="1" dirty="0">
              <a:latin typeface="Times New Roman" panose="02020603050405020304" pitchFamily="18" charset="0"/>
              <a:ea typeface="Calibri" panose="020F0502020204030204" pitchFamily="34" charset="0"/>
            </a:endParaRPr>
          </a:p>
          <a:p>
            <a:pPr lvl="0" algn="just">
              <a:lnSpc>
                <a:spcPct val="115000"/>
              </a:lnSpc>
              <a:buFont typeface="Calibri" panose="020F0502020204030204" pitchFamily="34" charset="0"/>
              <a:buChar char="-"/>
            </a:pPr>
            <a:r>
              <a:rPr lang="uk-UA" dirty="0">
                <a:latin typeface="Times New Roman" panose="02020603050405020304" pitchFamily="18" charset="0"/>
                <a:ea typeface="Calibri" panose="020F0502020204030204" pitchFamily="34" charset="0"/>
              </a:rPr>
              <a:t>розвиток професійних здібностей як передумова подальшої самостійної професійної діяльності;</a:t>
            </a:r>
            <a:endParaRPr lang="en-US" sz="1800" b="1" dirty="0">
              <a:latin typeface="Times New Roman" panose="02020603050405020304" pitchFamily="18" charset="0"/>
              <a:ea typeface="Calibri" panose="020F0502020204030204" pitchFamily="34" charset="0"/>
            </a:endParaRPr>
          </a:p>
          <a:p>
            <a:pPr lvl="0" algn="just">
              <a:lnSpc>
                <a:spcPct val="115000"/>
              </a:lnSpc>
              <a:buFont typeface="Calibri" panose="020F0502020204030204" pitchFamily="34" charset="0"/>
              <a:buChar char="-"/>
            </a:pPr>
            <a:r>
              <a:rPr lang="uk-UA" dirty="0">
                <a:latin typeface="Times New Roman" panose="02020603050405020304" pitchFamily="18" charset="0"/>
                <a:ea typeface="Calibri" panose="020F0502020204030204" pitchFamily="34" charset="0"/>
              </a:rPr>
              <a:t>формування професійних, світоглядних і громадських якостей майбутнього кваліфікованого робітника</a:t>
            </a:r>
            <a:r>
              <a:rPr lang="uk-UA" dirty="0" smtClean="0">
                <a:latin typeface="Times New Roman" panose="02020603050405020304" pitchFamily="18" charset="0"/>
                <a:ea typeface="Calibri" panose="020F0502020204030204" pitchFamily="34" charset="0"/>
              </a:rPr>
              <a:t>.</a:t>
            </a:r>
          </a:p>
          <a:p>
            <a:pPr marL="0" lvl="0" indent="0" algn="just">
              <a:lnSpc>
                <a:spcPct val="115000"/>
              </a:lnSpc>
              <a:buNone/>
            </a:pPr>
            <a:r>
              <a:rPr lang="uk-UA" sz="1800" dirty="0" smtClean="0">
                <a:latin typeface="Times New Roman" panose="02020603050405020304" pitchFamily="18" charset="0"/>
                <a:ea typeface="Times New Roman" panose="02020603050405020304" pitchFamily="18" charset="0"/>
              </a:rPr>
              <a:t>	Тому </a:t>
            </a:r>
            <a:r>
              <a:rPr lang="uk-UA" sz="1800" dirty="0">
                <a:latin typeface="Times New Roman" panose="02020603050405020304" pitchFamily="18" charset="0"/>
                <a:ea typeface="Times New Roman" panose="02020603050405020304" pitchFamily="18" charset="0"/>
              </a:rPr>
              <a:t>в умовах зростання конкуренції освітніх послуг, загострення демографічної ситуації в країні підвищується значущість свого потенціалу. А завдання педколективу нашого навчального закладу – сформувати у майбутніх кваліфікованих робітників любов до обраної професії, вироблення необхідних для неї рис, умінь і навичок, розвиток творчого потенціалу майбутнього кваліфікованого робітника.</a:t>
            </a:r>
            <a:endParaRPr lang="en-US" sz="1800" b="1" dirty="0">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176160459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6111" y="452718"/>
            <a:ext cx="9781566" cy="672697"/>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uk-UA" sz="4000" b="1" dirty="0"/>
              <a:t>Висновок</a:t>
            </a:r>
            <a:r>
              <a:rPr lang="en-US" sz="2400" b="1" dirty="0">
                <a:latin typeface="Times New Roman" panose="02020603050405020304" pitchFamily="18" charset="0"/>
                <a:cs typeface="Times New Roman" panose="02020603050405020304" pitchFamily="18" charset="0"/>
              </a:rPr>
              <a:t/>
            </a:r>
            <a:br>
              <a:rPr lang="en-US" sz="2400" b="1"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646111" y="1239716"/>
            <a:ext cx="9781565" cy="3833446"/>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lgn="just">
              <a:buNone/>
            </a:pPr>
            <a:r>
              <a:rPr lang="uk-UA" dirty="0">
                <a:latin typeface="Times New Roman" panose="02020603050405020304" pitchFamily="18" charset="0"/>
                <a:ea typeface="Times New Roman" panose="02020603050405020304" pitchFamily="18" charset="0"/>
              </a:rPr>
              <a:t>	Навчальний заклад має стати перепусткою в ділову еліту області країни. Тому основним завдання у роботі директора вважаю: модернізацію, реформування навчально-виховного, навчально-виробничого процесу, що дасть можливість поглибити якість знань, умінь та навичок учнів, яких прийме ринок праці, сприяти підвищенню престижності робітничої професії.</a:t>
            </a:r>
          </a:p>
          <a:p>
            <a:pPr marL="0" indent="0" algn="just">
              <a:buNone/>
            </a:pPr>
            <a:r>
              <a:rPr lang="uk-UA" dirty="0">
                <a:latin typeface="Times New Roman" panose="02020603050405020304" pitchFamily="18" charset="0"/>
                <a:ea typeface="Times New Roman" panose="02020603050405020304" pitchFamily="18" charset="0"/>
              </a:rPr>
              <a:t>	… Замислюючись над долею учнів, випускників рідного навчального закладу, розумієш, що саме у процесі сьогодення формується їхнє прогнозоване майбутнє. </a:t>
            </a:r>
            <a:endParaRPr lang="uk-UA" dirty="0" smtClean="0">
              <a:latin typeface="Times New Roman" panose="02020603050405020304" pitchFamily="18" charset="0"/>
              <a:ea typeface="Times New Roman" panose="02020603050405020304" pitchFamily="18" charset="0"/>
            </a:endParaRPr>
          </a:p>
          <a:p>
            <a:pPr marL="0" indent="0" algn="just">
              <a:buNone/>
            </a:pPr>
            <a:r>
              <a:rPr lang="uk-UA" dirty="0">
                <a:latin typeface="Times New Roman" panose="02020603050405020304" pitchFamily="18" charset="0"/>
                <a:ea typeface="Times New Roman" panose="02020603050405020304" pitchFamily="18" charset="0"/>
              </a:rPr>
              <a:t>	</a:t>
            </a:r>
            <a:r>
              <a:rPr lang="uk-UA" dirty="0" smtClean="0">
                <a:latin typeface="Times New Roman" panose="02020603050405020304" pitchFamily="18" charset="0"/>
                <a:ea typeface="Times New Roman" panose="02020603050405020304" pitchFamily="18" charset="0"/>
              </a:rPr>
              <a:t>Лише </a:t>
            </a:r>
            <a:r>
              <a:rPr lang="uk-UA" dirty="0">
                <a:latin typeface="Times New Roman" panose="02020603050405020304" pitchFamily="18" charset="0"/>
                <a:ea typeface="Times New Roman" panose="02020603050405020304" pitchFamily="18" charset="0"/>
              </a:rPr>
              <a:t>віра в успішне «завтра», яка ґрунтується на компетентності всіх учасників навчально-виховного процесу та активності власних зусиль, дасть бажаний результат. Тому завданням кожного педагога є формування у учнів відповідальності за власну долю і віру в себе.</a:t>
            </a:r>
            <a:endParaRPr lang="en-US" sz="1800" b="1" dirty="0">
              <a:latin typeface="Times New Roman" panose="02020603050405020304" pitchFamily="18" charset="0"/>
              <a:ea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10200888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он">
  <a:themeElements>
    <a:clrScheme name="Ион">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Ио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о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228</TotalTime>
  <Words>1772</Words>
  <Application>Microsoft Office PowerPoint</Application>
  <PresentationFormat>Произвольный</PresentationFormat>
  <Paragraphs>225</Paragraphs>
  <Slides>43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43</vt:i4>
      </vt:variant>
    </vt:vector>
  </HeadingPairs>
  <TitlesOfParts>
    <vt:vector size="44" baseType="lpstr">
      <vt:lpstr>Ион</vt:lpstr>
      <vt:lpstr>Звіт директора  ДПТНЗ «МПАЛ ім. М. Данканича»  Ковбаско В.В. за звітній період (2018-2019 р.)</vt:lpstr>
      <vt:lpstr>Звіт директора  ДПТНЗ «МПАЛ ім. М. Данканича» за 2018 – 2019 н.р.</vt:lpstr>
      <vt:lpstr>Презентация PowerPoint</vt:lpstr>
      <vt:lpstr>Кадрове забезпечення освітнього процесу</vt:lpstr>
      <vt:lpstr>Станом на сьогодні в ліцеї працює 108 працівників, з них 57 педагогічних, а саме: </vt:lpstr>
      <vt:lpstr>Організація та результативність освітнього процесу</vt:lpstr>
      <vt:lpstr>Презентация PowerPoint</vt:lpstr>
      <vt:lpstr>Презентация PowerPoint</vt:lpstr>
      <vt:lpstr>Цього навчального року адміністрацією, педколективом особлива увага приділялася роботі з обдарованими учнями, і як наслідок – є високі результати:</vt:lpstr>
      <vt:lpstr>Презентация PowerPoint</vt:lpstr>
      <vt:lpstr>Презентация PowerPoint</vt:lpstr>
      <vt:lpstr>Презентация PowerPoint</vt:lpstr>
      <vt:lpstr>Презентация PowerPoint</vt:lpstr>
      <vt:lpstr>Презентация PowerPoint</vt:lpstr>
      <vt:lpstr>Протягом 2018-19 н. р. в ліцеї проведено 37 виховних заходів.</vt:lpstr>
      <vt:lpstr>Фінансове забезпечення функціонування й розвитку закладу</vt:lpstr>
      <vt:lpstr>Презентация PowerPoint</vt:lpstr>
      <vt:lpstr>За кошти освітньої субвенції придбано в жовтні 2018 року: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Невід’ємною складовою всього навчально-виховного процесу та опанування робітничими професіями є організація роботи з учнями у позаурочний час. Протягом навчального року в ліцеї працювало 8 гуртків:</vt:lpstr>
      <vt:lpstr>Навчальний заклад тісно співпрацює з військовослужбовцями 128 Закарпатської окремої гірсько-штурмової бригади, Мукачівського прикордонного загону  та медичними працівниками військового госпіталю Мукачівського гарнізону.  </vt:lpstr>
      <vt:lpstr>Презентация PowerPoint</vt:lpstr>
      <vt:lpstr>Презентация PowerPoint</vt:lpstr>
      <vt:lpstr>Презентация PowerPoint</vt:lpstr>
      <vt:lpstr>Навчальний заклад тісно співпрацює з вищими навчальними закладами міста Мукачева, а саме:</vt:lpstr>
      <vt:lpstr>В 2018-2019 н.р. активізовано роботу ДПТНЗ «МПАЛ ім.М.Данканича» із соціальними партнерами, такими провідними підприємствами нашого регіону як: </vt:lpstr>
      <vt:lpstr>Програмою розвитку і удосконалення навчального процесу, матеріально-технічної бази на 2018-2019 н.р.  було передбачено і виконано:</vt:lpstr>
      <vt:lpstr>Основні напрямки розвитку ліцею  на 2019 – 2020 навчальному році:</vt:lpstr>
      <vt:lpstr>Основні напрямки розвитку ліцею  на 2019 – 2020 навчальному році:</vt:lpstr>
      <vt:lpstr>Висновок </vt:lpstr>
      <vt:lpstr>Висновок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Звіт директора  ДПТНЗ «МПАЛ ім. М. Данканича»  Ковбаско В.В. за звітній період (2018-2019 р.)</dc:title>
  <dc:creator>Epicdrama</dc:creator>
  <cp:lastModifiedBy>Викладач</cp:lastModifiedBy>
  <cp:revision>33</cp:revision>
  <dcterms:created xsi:type="dcterms:W3CDTF">2019-06-08T11:25:22Z</dcterms:created>
  <dcterms:modified xsi:type="dcterms:W3CDTF">2019-06-14T06:22:51Z</dcterms:modified>
</cp:coreProperties>
</file>